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4" r:id="rId4"/>
    <p:sldId id="285" r:id="rId5"/>
    <p:sldId id="286" r:id="rId6"/>
    <p:sldId id="277" r:id="rId7"/>
    <p:sldId id="278" r:id="rId8"/>
    <p:sldId id="280" r:id="rId9"/>
    <p:sldId id="281" r:id="rId10"/>
    <p:sldId id="282" r:id="rId11"/>
    <p:sldId id="279" r:id="rId12"/>
    <p:sldId id="27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D093B"/>
    <a:srgbClr val="E32533"/>
    <a:srgbClr val="61A786"/>
    <a:srgbClr val="335338"/>
    <a:srgbClr val="46724D"/>
    <a:srgbClr val="F55913"/>
    <a:srgbClr val="2C48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60" autoAdjust="0"/>
  </p:normalViewPr>
  <p:slideViewPr>
    <p:cSldViewPr>
      <p:cViewPr varScale="1">
        <p:scale>
          <a:sx n="82" d="100"/>
          <a:sy n="82" d="100"/>
        </p:scale>
        <p:origin x="-1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06/relationships/legacyDocTextInfo" Target="legacyDocTextInfo.bin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1"/>
          <p:cNvGrpSpPr>
            <a:grpSpLocks/>
          </p:cNvGrpSpPr>
          <p:nvPr/>
        </p:nvGrpSpPr>
        <p:grpSpPr bwMode="auto">
          <a:xfrm flipH="1">
            <a:off x="12700" y="692150"/>
            <a:ext cx="9093200" cy="6165850"/>
            <a:chOff x="0" y="436"/>
            <a:chExt cx="5760" cy="3884"/>
          </a:xfrm>
        </p:grpSpPr>
        <p:sp>
          <p:nvSpPr>
            <p:cNvPr id="5" name="Line 1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Line 1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Line 1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Line 1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Line 1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6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Line 13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Line 13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Line 13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Line 14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Line 14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Line 14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Line 14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14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14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146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Line 14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Line 14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14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Line 15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Line 15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Line 15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Line 153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Line 15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Line 155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Line 156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Line 157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Line 158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Line 159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Line 160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Line 161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Line 162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Line 163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Line 16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8" name="Group 165"/>
            <p:cNvGrpSpPr>
              <a:grpSpLocks/>
            </p:cNvGrpSpPr>
            <p:nvPr userDrawn="1"/>
          </p:nvGrpSpPr>
          <p:grpSpPr bwMode="auto">
            <a:xfrm>
              <a:off x="0" y="13"/>
              <a:ext cx="5760" cy="699"/>
              <a:chOff x="235" y="2750"/>
              <a:chExt cx="5241" cy="699"/>
            </a:xfrm>
          </p:grpSpPr>
          <p:sp>
            <p:nvSpPr>
              <p:cNvPr id="48" name="Line 166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Line 167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Line 168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Line 169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9" name="Line 170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Line 171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Line 172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Line 173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Line 174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Line 175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Line 176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Line 177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Line 178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2" name="Group 179"/>
          <p:cNvGrpSpPr>
            <a:grpSpLocks/>
          </p:cNvGrpSpPr>
          <p:nvPr/>
        </p:nvGrpSpPr>
        <p:grpSpPr bwMode="auto">
          <a:xfrm flipH="1">
            <a:off x="0" y="0"/>
            <a:ext cx="9144000" cy="2159000"/>
            <a:chOff x="-1" y="0"/>
            <a:chExt cx="5769" cy="1360"/>
          </a:xfrm>
        </p:grpSpPr>
        <p:sp>
          <p:nvSpPr>
            <p:cNvPr id="53" name="Freeform 180"/>
            <p:cNvSpPr>
              <a:spLocks/>
            </p:cNvSpPr>
            <p:nvPr/>
          </p:nvSpPr>
          <p:spPr bwMode="gray">
            <a:xfrm>
              <a:off x="0" y="0"/>
              <a:ext cx="576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16"/>
                </a:cxn>
                <a:cxn ang="0">
                  <a:pos x="1496" y="460"/>
                </a:cxn>
                <a:cxn ang="0">
                  <a:pos x="5768" y="1360"/>
                </a:cxn>
                <a:cxn ang="0">
                  <a:pos x="5768" y="0"/>
                </a:cxn>
                <a:cxn ang="0">
                  <a:pos x="0" y="0"/>
                </a:cxn>
              </a:cxnLst>
              <a:rect l="0" t="0" r="r" b="b"/>
              <a:pathLst>
                <a:path w="5768" h="1360">
                  <a:moveTo>
                    <a:pt x="0" y="0"/>
                  </a:moveTo>
                  <a:lnTo>
                    <a:pt x="0" y="616"/>
                  </a:lnTo>
                  <a:cubicBezTo>
                    <a:pt x="72" y="608"/>
                    <a:pt x="264" y="510"/>
                    <a:pt x="1496" y="460"/>
                  </a:cubicBezTo>
                  <a:cubicBezTo>
                    <a:pt x="2728" y="411"/>
                    <a:pt x="4632" y="672"/>
                    <a:pt x="5768" y="1360"/>
                  </a:cubicBezTo>
                  <a:lnTo>
                    <a:pt x="57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Freeform 181"/>
            <p:cNvSpPr>
              <a:spLocks/>
            </p:cNvSpPr>
            <p:nvPr/>
          </p:nvSpPr>
          <p:spPr bwMode="gray">
            <a:xfrm>
              <a:off x="-1" y="0"/>
              <a:ext cx="5761" cy="1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32"/>
                </a:cxn>
                <a:cxn ang="0">
                  <a:pos x="1521" y="448"/>
                </a:cxn>
                <a:cxn ang="0">
                  <a:pos x="5761" y="1104"/>
                </a:cxn>
                <a:cxn ang="0">
                  <a:pos x="5760" y="8"/>
                </a:cxn>
                <a:cxn ang="0">
                  <a:pos x="0" y="0"/>
                </a:cxn>
              </a:cxnLst>
              <a:rect l="0" t="0" r="r" b="b"/>
              <a:pathLst>
                <a:path w="5761" h="1104">
                  <a:moveTo>
                    <a:pt x="0" y="0"/>
                  </a:moveTo>
                  <a:lnTo>
                    <a:pt x="0" y="632"/>
                  </a:lnTo>
                  <a:cubicBezTo>
                    <a:pt x="72" y="625"/>
                    <a:pt x="401" y="504"/>
                    <a:pt x="1521" y="448"/>
                  </a:cubicBezTo>
                  <a:cubicBezTo>
                    <a:pt x="2641" y="392"/>
                    <a:pt x="4505" y="504"/>
                    <a:pt x="5761" y="1104"/>
                  </a:cubicBezTo>
                  <a:lnTo>
                    <a:pt x="5760" y="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55" name="Picture 182" descr="figure07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5638800" y="3124200"/>
            <a:ext cx="2447925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83" descr="figure07_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7019925" y="4005263"/>
            <a:ext cx="212407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184" descr="figure07_o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6227763" y="4868863"/>
            <a:ext cx="16192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 Box 14"/>
          <p:cNvSpPr txBox="1">
            <a:spLocks noChangeArrowheads="1"/>
          </p:cNvSpPr>
          <p:nvPr/>
        </p:nvSpPr>
        <p:spPr bwMode="white">
          <a:xfrm>
            <a:off x="228600" y="3048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7200" y="5334000"/>
            <a:ext cx="7086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258" name="Rectangle 186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457200" y="4191000"/>
            <a:ext cx="5410200" cy="12192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  <p:sp>
        <p:nvSpPr>
          <p:cNvPr id="5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246D057-DA5D-449A-8991-D6532D19C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0A2D-3A78-4CA0-B83C-489E52674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3238" y="209550"/>
            <a:ext cx="2024062" cy="60531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6288" y="209550"/>
            <a:ext cx="5924550" cy="60531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5A52C-CE26-4415-AFAB-1F6F92384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07CA9-AEE3-4120-AF2B-7054D4387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588E4-C96E-4090-A7E1-4E6897792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76288" y="1347788"/>
            <a:ext cx="3802062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347788"/>
            <a:ext cx="3803650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292F9-4D08-4DF5-865C-4495EE86B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71667-739C-4F3B-A41D-9F44FA541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9685-C2B4-4AF6-93D7-EECC6C1C9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B96CC-403A-4497-AB0E-F1EC174A0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A9131-1383-4A0B-8605-428036383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3B84A-4F0E-44FC-AB04-C36616066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-12700" y="692150"/>
            <a:ext cx="9144000" cy="6165850"/>
            <a:chOff x="0" y="436"/>
            <a:chExt cx="5760" cy="3884"/>
          </a:xfrm>
        </p:grpSpPr>
        <p:sp>
          <p:nvSpPr>
            <p:cNvPr id="2" name="Line 1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Line 1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Line 1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Line 1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Line 2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Line 2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Line 2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1" name="Line 37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2" name="Line 3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3" name="Line 39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4" name="Line 40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5" name="Line 41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6" name="Line 42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7" name="Line 43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8" name="Line 44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9" name="Line 45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0" name="Line 46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1" name="Line 47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2" name="Line 4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74" name="Group 49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3" name="Line 50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78" name="Line 54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9" name="Line 55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1" name="Line 57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2" name="Line 58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3" name="Line 59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4" name="Line 60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5" name="Line 61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6" name="Line 62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87" name="Line 63"/>
          <p:cNvSpPr>
            <a:spLocks noChangeShapeType="1"/>
          </p:cNvSpPr>
          <p:nvPr/>
        </p:nvSpPr>
        <p:spPr bwMode="gray">
          <a:xfrm flipH="1">
            <a:off x="-12700" y="712788"/>
            <a:ext cx="2339975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88" name="Line 64"/>
          <p:cNvSpPr>
            <a:spLocks noChangeShapeType="1"/>
          </p:cNvSpPr>
          <p:nvPr/>
        </p:nvSpPr>
        <p:spPr bwMode="gray">
          <a:xfrm flipH="1">
            <a:off x="-12700" y="712788"/>
            <a:ext cx="2339975" cy="3492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89" name="Line 65"/>
          <p:cNvSpPr>
            <a:spLocks noChangeShapeType="1"/>
          </p:cNvSpPr>
          <p:nvPr/>
        </p:nvSpPr>
        <p:spPr bwMode="gray">
          <a:xfrm flipH="1">
            <a:off x="-12700" y="692150"/>
            <a:ext cx="2339975" cy="1968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90" name="Line 66"/>
          <p:cNvSpPr>
            <a:spLocks noChangeShapeType="1"/>
          </p:cNvSpPr>
          <p:nvPr/>
        </p:nvSpPr>
        <p:spPr bwMode="gray">
          <a:xfrm>
            <a:off x="-12700" y="765175"/>
            <a:ext cx="914400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91" name="Freeform 67"/>
          <p:cNvSpPr>
            <a:spLocks/>
          </p:cNvSpPr>
          <p:nvPr/>
        </p:nvSpPr>
        <p:spPr bwMode="gray">
          <a:xfrm>
            <a:off x="-12700" y="0"/>
            <a:ext cx="9156700" cy="160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88"/>
              </a:cxn>
              <a:cxn ang="0">
                <a:pos x="2008" y="492"/>
              </a:cxn>
              <a:cxn ang="0">
                <a:pos x="5768" y="1008"/>
              </a:cxn>
              <a:cxn ang="0">
                <a:pos x="5768" y="0"/>
              </a:cxn>
              <a:cxn ang="0">
                <a:pos x="0" y="0"/>
              </a:cxn>
            </a:cxnLst>
            <a:rect l="0" t="0" r="r" b="b"/>
            <a:pathLst>
              <a:path w="5768" h="1008">
                <a:moveTo>
                  <a:pt x="0" y="0"/>
                </a:moveTo>
                <a:lnTo>
                  <a:pt x="0" y="688"/>
                </a:lnTo>
                <a:cubicBezTo>
                  <a:pt x="72" y="682"/>
                  <a:pt x="776" y="535"/>
                  <a:pt x="2008" y="492"/>
                </a:cubicBezTo>
                <a:cubicBezTo>
                  <a:pt x="3240" y="449"/>
                  <a:pt x="4792" y="608"/>
                  <a:pt x="5768" y="1008"/>
                </a:cubicBezTo>
                <a:lnTo>
                  <a:pt x="5768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92" name="Freeform 68"/>
          <p:cNvSpPr>
            <a:spLocks/>
          </p:cNvSpPr>
          <p:nvPr/>
        </p:nvSpPr>
        <p:spPr bwMode="gray">
          <a:xfrm>
            <a:off x="-12700" y="-12700"/>
            <a:ext cx="9156700" cy="1354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67"/>
              </a:cxn>
              <a:cxn ang="0">
                <a:pos x="2104" y="448"/>
              </a:cxn>
              <a:cxn ang="0">
                <a:pos x="5768" y="848"/>
              </a:cxn>
              <a:cxn ang="0">
                <a:pos x="5760" y="8"/>
              </a:cxn>
              <a:cxn ang="0">
                <a:pos x="0" y="0"/>
              </a:cxn>
            </a:cxnLst>
            <a:rect l="0" t="0" r="r" b="b"/>
            <a:pathLst>
              <a:path w="5768" h="848">
                <a:moveTo>
                  <a:pt x="0" y="0"/>
                </a:moveTo>
                <a:lnTo>
                  <a:pt x="0" y="767"/>
                </a:lnTo>
                <a:cubicBezTo>
                  <a:pt x="72" y="760"/>
                  <a:pt x="879" y="496"/>
                  <a:pt x="2104" y="448"/>
                </a:cubicBezTo>
                <a:cubicBezTo>
                  <a:pt x="3330" y="401"/>
                  <a:pt x="4792" y="472"/>
                  <a:pt x="5768" y="848"/>
                </a:cubicBezTo>
                <a:lnTo>
                  <a:pt x="5760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3" name="Picture 69" descr="figure07_o copy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gray">
          <a:xfrm>
            <a:off x="600075" y="115888"/>
            <a:ext cx="10795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70" descr="figure07_b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>
            <a:off x="-12700" y="333375"/>
            <a:ext cx="143986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71" descr="figure07_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gray">
          <a:xfrm>
            <a:off x="1174750" y="404813"/>
            <a:ext cx="64928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6288" y="1347788"/>
            <a:ext cx="7758112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7DD7C70-C67E-4478-AC71-59E3B4EA8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0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485900" y="20955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6" descr="C:\Documents and Settings\Администратор\Рабочий стол\mult-pict.narod.ru3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1214438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68313" y="0"/>
            <a:ext cx="88201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FFFFFF"/>
                </a:solidFill>
                <a:latin typeface="Lucida Bright" pitchFamily="18" charset="0"/>
              </a:rPr>
              <a:t>МУНИЦИПАЛЬНОЕ ДОШКОЛЬНОЕ ОБРАЗОВАТЕЛЬНОЕ УЧРЕЖДЕНИЕ «ДЕТСКИЙ САД ОБЩЕРАЗВИВАЮЩЕГО ВИДА С ПРИОРИТЕТНЫМ ОСУЩЕСТВЛЕНИЕМ ДЕЯТЕЛЬНОСТИ ПО </a:t>
            </a:r>
          </a:p>
          <a:p>
            <a:pPr algn="ctr"/>
            <a:r>
              <a:rPr lang="ru-RU" sz="1200" b="1">
                <a:solidFill>
                  <a:srgbClr val="FFFFFF"/>
                </a:solidFill>
                <a:latin typeface="Lucida Bright" pitchFamily="18" charset="0"/>
              </a:rPr>
              <a:t>ХУДОЖЕСТВЕННО-ЭСТЕТИЧЕСКОМУРАЗВИТИЮ ДЕТЕЙ </a:t>
            </a:r>
          </a:p>
          <a:p>
            <a:pPr algn="ctr"/>
            <a:r>
              <a:rPr lang="ru-RU" sz="1200" b="1">
                <a:solidFill>
                  <a:srgbClr val="FFFFFF"/>
                </a:solidFill>
                <a:latin typeface="Lucida Bright" pitchFamily="18" charset="0"/>
              </a:rPr>
              <a:t>«ЛЕСНАЯ СКАЗКА»   </a:t>
            </a:r>
            <a:br>
              <a:rPr lang="ru-RU" sz="1200" b="1">
                <a:solidFill>
                  <a:srgbClr val="FFFFFF"/>
                </a:solidFill>
                <a:latin typeface="Lucida Bright" pitchFamily="18" charset="0"/>
              </a:rPr>
            </a:br>
            <a:endParaRPr lang="ru-RU" sz="1200" b="1">
              <a:solidFill>
                <a:srgbClr val="FFFFFF"/>
              </a:solidFill>
              <a:latin typeface="Lucida Bright" pitchFamily="18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23850" y="1196975"/>
            <a:ext cx="56896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solidFill>
                  <a:srgbClr val="2C4831"/>
                </a:solidFill>
              </a:rPr>
              <a:t>                                    Районный семинар – практикум</a:t>
            </a:r>
          </a:p>
          <a:p>
            <a:pPr algn="ctr">
              <a:spcBef>
                <a:spcPct val="50000"/>
              </a:spcBef>
            </a:pPr>
            <a:r>
              <a:rPr lang="ru-RU" sz="3600" b="1" i="1">
                <a:solidFill>
                  <a:srgbClr val="F55913"/>
                </a:solidFill>
              </a:rPr>
              <a:t>« Развивающее обучение детей дошкольного возраста </a:t>
            </a:r>
          </a:p>
          <a:p>
            <a:pPr algn="ctr">
              <a:spcBef>
                <a:spcPct val="50000"/>
              </a:spcBef>
            </a:pPr>
            <a:r>
              <a:rPr lang="ru-RU" sz="3600" b="1" i="1">
                <a:solidFill>
                  <a:srgbClr val="F55913"/>
                </a:solidFill>
              </a:rPr>
              <a:t>ТРИЗ –путь к творчеству»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79388" y="5805488"/>
            <a:ext cx="23764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/>
              <a:t> </a:t>
            </a:r>
            <a:r>
              <a:rPr lang="ru-RU" sz="1200" b="1"/>
              <a:t>Октябрьский район</a:t>
            </a:r>
          </a:p>
          <a:p>
            <a:pPr algn="ctr">
              <a:spcBef>
                <a:spcPct val="50000"/>
              </a:spcBef>
            </a:pPr>
            <a:r>
              <a:rPr lang="ru-RU" sz="1200" b="1"/>
              <a:t>п.г.т. Талина</a:t>
            </a:r>
          </a:p>
          <a:p>
            <a:pPr algn="ctr">
              <a:spcBef>
                <a:spcPct val="50000"/>
              </a:spcBef>
            </a:pPr>
            <a:r>
              <a:rPr lang="ru-RU" sz="1200" b="1"/>
              <a:t>2011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xfrm>
            <a:off x="1871663" y="188913"/>
            <a:ext cx="7272337" cy="563562"/>
          </a:xfrm>
        </p:spPr>
        <p:txBody>
          <a:bodyPr/>
          <a:lstStyle/>
          <a:p>
            <a:r>
              <a:rPr lang="ru-RU" sz="2400" smtClean="0"/>
              <a:t>Рекомендации по стилю общения с детьми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23850" y="1289050"/>
            <a:ext cx="8135938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400" b="1" i="1"/>
              <a:t> Надо выслушать </a:t>
            </a:r>
            <a:r>
              <a:rPr lang="ru-RU" sz="2400" b="1" i="1">
                <a:solidFill>
                  <a:srgbClr val="E32533"/>
                </a:solidFill>
              </a:rPr>
              <a:t>КАЖДОГО ЖЕЛАЮЩЕГО</a:t>
            </a:r>
          </a:p>
          <a:p>
            <a:pPr algn="ctr">
              <a:spcBef>
                <a:spcPct val="50000"/>
              </a:spcBef>
            </a:pPr>
            <a:endParaRPr lang="ru-RU" sz="2400" b="1" i="1">
              <a:solidFill>
                <a:srgbClr val="F55913"/>
              </a:solidFill>
            </a:endParaRP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400" b="1" i="1"/>
              <a:t> Давать отрицательных оценок – </a:t>
            </a:r>
            <a:r>
              <a:rPr lang="ru-RU" sz="2400" b="1" i="1">
                <a:solidFill>
                  <a:srgbClr val="E32533"/>
                </a:solidFill>
              </a:rPr>
              <a:t>НЕЛЬЗЯ</a:t>
            </a:r>
          </a:p>
          <a:p>
            <a:pPr algn="ctr">
              <a:spcBef>
                <a:spcPct val="50000"/>
              </a:spcBef>
            </a:pPr>
            <a:endParaRPr lang="ru-RU" sz="2400" b="1" i="1">
              <a:solidFill>
                <a:srgbClr val="E32533"/>
              </a:solidFill>
            </a:endParaRP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400" b="1" i="1"/>
              <a:t> Только положительное в оценке. И при этом лучше говорить </a:t>
            </a:r>
            <a:r>
              <a:rPr lang="ru-RU" sz="2400" b="1" i="1">
                <a:solidFill>
                  <a:srgbClr val="E32533"/>
                </a:solidFill>
              </a:rPr>
              <a:t>не</a:t>
            </a:r>
            <a:r>
              <a:rPr lang="ru-RU" sz="2400" b="1" i="1">
                <a:solidFill>
                  <a:srgbClr val="F55913"/>
                </a:solidFill>
              </a:rPr>
              <a:t> </a:t>
            </a:r>
            <a:r>
              <a:rPr lang="ru-RU" sz="2400" b="1" i="1"/>
              <a:t>«правильно», а  </a:t>
            </a:r>
            <a:r>
              <a:rPr lang="ru-RU" sz="2400" b="1" i="1">
                <a:solidFill>
                  <a:srgbClr val="E32533"/>
                </a:solidFill>
              </a:rPr>
              <a:t>«ИНТЕРЕСНО», «НЕОБЫЧНО», «ЛЮБОПЫТНО», «ХОРОШО»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endParaRPr lang="ru-RU" sz="2400" b="1" i="1">
              <a:solidFill>
                <a:srgbClr val="E32533"/>
              </a:solidFill>
            </a:endParaRP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400" b="1" i="1"/>
              <a:t> Научить детей возражать вам и друг другу, но </a:t>
            </a:r>
            <a:r>
              <a:rPr lang="ru-RU" sz="2400" b="1" i="1">
                <a:solidFill>
                  <a:srgbClr val="E32533"/>
                </a:solidFill>
              </a:rPr>
              <a:t>возражать аргументировано, предлагая что-то в замен или доказывая</a:t>
            </a:r>
          </a:p>
        </p:txBody>
      </p:sp>
      <p:pic>
        <p:nvPicPr>
          <p:cNvPr id="19463" name="Picture 6" descr="C:\Documents and Settings\Администратор\Рабочий стол\mult-pict.narod.ru3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350" y="6237288"/>
            <a:ext cx="57626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0485" name="Picture 6" descr="C:\Documents and Settings\Администратор\Рабочий стол\mult-pict.narod.ru37.gif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24750" y="5373688"/>
            <a:ext cx="1428750" cy="1179512"/>
          </a:xfrm>
          <a:noFill/>
        </p:spPr>
      </p:pic>
      <p:pic>
        <p:nvPicPr>
          <p:cNvPr id="5" name="Рисунок 4" descr="DSC045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500042"/>
            <a:ext cx="4929222" cy="35361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DSC044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143248"/>
            <a:ext cx="4357718" cy="3268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3"/>
          <p:cNvSpPr>
            <a:spLocks noChangeArrowheads="1" noChangeShapeType="1" noTextEdit="1"/>
          </p:cNvSpPr>
          <p:nvPr/>
        </p:nvSpPr>
        <p:spPr bwMode="gray">
          <a:xfrm>
            <a:off x="0" y="1052513"/>
            <a:ext cx="8137525" cy="38893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endParaRPr lang="ru-RU" sz="5400" b="1" kern="10">
              <a:ln w="285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107763" dir="2700000" algn="ctr" rotWithShape="0">
                  <a:srgbClr val="B2B2B2">
                    <a:alpha val="50000"/>
                  </a:srgbClr>
                </a:outerShdw>
              </a:effectLst>
              <a:latin typeface="Verdana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484438" y="1196975"/>
            <a:ext cx="6408737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E32533"/>
                </a:solidFill>
              </a:rPr>
              <a:t>Спасибо за внимание!</a:t>
            </a:r>
          </a:p>
          <a:p>
            <a:pPr>
              <a:spcBef>
                <a:spcPct val="50000"/>
              </a:spcBef>
            </a:pPr>
            <a:endParaRPr lang="ru-RU" sz="4400" b="1">
              <a:solidFill>
                <a:srgbClr val="E32533"/>
              </a:solidFill>
            </a:endParaRPr>
          </a:p>
        </p:txBody>
      </p:sp>
      <p:pic>
        <p:nvPicPr>
          <p:cNvPr id="22534" name="Picture 6" descr="9 мая 1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276475"/>
            <a:ext cx="5400675" cy="4049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5" name="Picture 6" descr="C:\Documents and Settings\Администратор\Рабочий стол\mult-pict.narod.ru3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60350"/>
            <a:ext cx="98583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338" name="Rectangle 34"/>
          <p:cNvSpPr>
            <a:spLocks noGrp="1" noChangeArrowheads="1"/>
          </p:cNvSpPr>
          <p:nvPr>
            <p:ph type="title"/>
          </p:nvPr>
        </p:nvSpPr>
        <p:spPr>
          <a:xfrm>
            <a:off x="2124075" y="115888"/>
            <a:ext cx="6769100" cy="563562"/>
          </a:xfrm>
        </p:spPr>
        <p:txBody>
          <a:bodyPr/>
          <a:lstStyle/>
          <a:p>
            <a:r>
              <a:rPr lang="ru-RU" sz="2800" smtClean="0"/>
              <a:t>Творчество в системе ТРИЗ</a:t>
            </a:r>
          </a:p>
        </p:txBody>
      </p:sp>
      <p:pic>
        <p:nvPicPr>
          <p:cNvPr id="14339" name="Picture 6" descr="C:\Documents and Settings\Администратор\Рабочий стол\mult-pict.narod.ru3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5854700"/>
            <a:ext cx="1214438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95288" y="1412875"/>
            <a:ext cx="89281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46724D"/>
                </a:solidFill>
              </a:rPr>
              <a:t>« Духовная жизнь ребенка полноценна лишь тогда, когда он живет в мире игры, сна, музыки, фантазии, творчества. Без этого он – засушенный цветок»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46724D"/>
                </a:solidFill>
              </a:rPr>
              <a:t>                                                              В.А. Сухомлиский</a:t>
            </a:r>
          </a:p>
        </p:txBody>
      </p:sp>
      <p:pic>
        <p:nvPicPr>
          <p:cNvPr id="8" name="Рисунок 7" descr="PB280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215" y="2822991"/>
            <a:ext cx="5089411" cy="38161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P10708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785926"/>
            <a:ext cx="4933441" cy="3699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2" name="Picture 6" descr="PICT35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14554"/>
            <a:ext cx="3054973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583" name="Picture 6" descr="C:\Documents and Settings\Администратор\Рабочий стол\mult-pict.narod.ru3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6021388"/>
            <a:ext cx="9017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7788"/>
            <a:ext cx="9001125" cy="49149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smtClean="0">
                <a:solidFill>
                  <a:srgbClr val="F55913"/>
                </a:solidFill>
              </a:rPr>
              <a:t>«ТРИЗ – это управляемый процесс создания нового. Соединяющий в себе точный расчет, логику, интуицию»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15888"/>
            <a:ext cx="7391400" cy="563562"/>
          </a:xfrm>
          <a:noFill/>
          <a:ln/>
        </p:spPr>
        <p:txBody>
          <a:bodyPr/>
          <a:lstStyle/>
          <a:p>
            <a:r>
              <a:rPr lang="ru-RU" sz="2400" i="1" smtClean="0"/>
              <a:t>Автор: Генрих Саулович Альтшулер</a:t>
            </a:r>
          </a:p>
        </p:txBody>
      </p:sp>
      <p:pic>
        <p:nvPicPr>
          <p:cNvPr id="25605" name="Picture 5" descr="PICT35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924175"/>
            <a:ext cx="4681537" cy="3511550"/>
          </a:xfrm>
          <a:prstGeom prst="rect">
            <a:avLst/>
          </a:prstGeom>
          <a:noFill/>
        </p:spPr>
      </p:pic>
      <p:pic>
        <p:nvPicPr>
          <p:cNvPr id="25606" name="Picture 6" descr="C:\Documents and Settings\Администратор\Рабочий стол\mult-pict.narod.ru3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5854700"/>
            <a:ext cx="1214438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7391400" cy="563562"/>
          </a:xfrm>
        </p:spPr>
        <p:txBody>
          <a:bodyPr/>
          <a:lstStyle/>
          <a:p>
            <a:r>
              <a:rPr lang="ru-RU" sz="2800" smtClean="0"/>
              <a:t>Цели ТРИЗ</a:t>
            </a:r>
          </a:p>
        </p:txBody>
      </p:sp>
      <p:pic>
        <p:nvPicPr>
          <p:cNvPr id="26628" name="Picture 6" descr="C:\Documents and Settings\Администратор\Рабочий стол\mult-pict.narod.ru37.gif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56550" y="5876925"/>
            <a:ext cx="985838" cy="812800"/>
          </a:xfrm>
          <a:noFill/>
          <a:ln/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116013" y="1052513"/>
            <a:ext cx="692943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990033"/>
                </a:solidFill>
              </a:rPr>
              <a:t>♦  Научить детей мыслить системно, развивать творческое воображение. 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23850" y="2565400"/>
            <a:ext cx="79295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892211"/>
                </a:solidFill>
              </a:rPr>
              <a:t>♦  Поддержать и обеспечить развитие умственных и речевых способностей дошкольников, расширять словарный запас, выразительность речи.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14313" y="4714875"/>
            <a:ext cx="84296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990033"/>
                </a:solidFill>
              </a:rPr>
              <a:t>♦ Формировать самостоятельность детей в познавательной, художественно-речевой и театрально-игровой деятельности, развивать их творческие способности.</a:t>
            </a:r>
            <a:endParaRPr lang="ru-RU" sz="280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2374900" y="188913"/>
            <a:ext cx="6769100" cy="563562"/>
          </a:xfrm>
        </p:spPr>
        <p:txBody>
          <a:bodyPr/>
          <a:lstStyle/>
          <a:p>
            <a:r>
              <a:rPr lang="ru-RU" sz="2400" i="1" smtClean="0"/>
              <a:t>Основа ТРИЗ - ПЕДАГОГИКИ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90575" y="1484313"/>
            <a:ext cx="8353425" cy="48244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 b="1" smtClean="0">
                <a:solidFill>
                  <a:srgbClr val="F55913"/>
                </a:solidFill>
              </a:rPr>
              <a:t>ТРИЗ</a:t>
            </a:r>
            <a:r>
              <a:rPr lang="ru-RU" b="1" smtClean="0">
                <a:solidFill>
                  <a:srgbClr val="335338"/>
                </a:solidFill>
              </a:rPr>
              <a:t> – </a:t>
            </a:r>
            <a:r>
              <a:rPr lang="ru-RU" b="1" i="1" smtClean="0">
                <a:solidFill>
                  <a:srgbClr val="335338"/>
                </a:solidFill>
              </a:rPr>
              <a:t>теория решения изобретательских задач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 i="1" smtClean="0">
              <a:solidFill>
                <a:srgbClr val="335338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b="1" smtClean="0">
                <a:solidFill>
                  <a:srgbClr val="F55913"/>
                </a:solidFill>
              </a:rPr>
              <a:t>РТВ</a:t>
            </a:r>
            <a:r>
              <a:rPr lang="ru-RU" b="1" smtClean="0">
                <a:solidFill>
                  <a:srgbClr val="F55913"/>
                </a:solidFill>
              </a:rPr>
              <a:t> </a:t>
            </a:r>
            <a:r>
              <a:rPr lang="ru-RU" b="1" smtClean="0">
                <a:solidFill>
                  <a:srgbClr val="335338"/>
                </a:solidFill>
              </a:rPr>
              <a:t>– </a:t>
            </a:r>
            <a:r>
              <a:rPr lang="ru-RU" b="1" i="1" smtClean="0">
                <a:solidFill>
                  <a:srgbClr val="335338"/>
                </a:solidFill>
              </a:rPr>
              <a:t>развитие творческого воображения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 i="1" smtClean="0">
              <a:solidFill>
                <a:srgbClr val="335338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b="1" smtClean="0">
                <a:solidFill>
                  <a:srgbClr val="F55913"/>
                </a:solidFill>
              </a:rPr>
              <a:t>ОТСМ</a:t>
            </a:r>
            <a:r>
              <a:rPr lang="ru-RU" b="1" smtClean="0">
                <a:solidFill>
                  <a:srgbClr val="335338"/>
                </a:solidFill>
              </a:rPr>
              <a:t>- </a:t>
            </a:r>
            <a:r>
              <a:rPr lang="ru-RU" b="1" i="1" smtClean="0">
                <a:solidFill>
                  <a:srgbClr val="335338"/>
                </a:solidFill>
              </a:rPr>
              <a:t>общая теория системного мышления</a:t>
            </a:r>
          </a:p>
          <a:p>
            <a:pPr>
              <a:lnSpc>
                <a:spcPct val="80000"/>
              </a:lnSpc>
            </a:pPr>
            <a:endParaRPr lang="ru-RU" b="1" i="1" smtClean="0">
              <a:solidFill>
                <a:srgbClr val="335338"/>
              </a:solidFill>
            </a:endParaRPr>
          </a:p>
          <a:p>
            <a:pPr>
              <a:lnSpc>
                <a:spcPct val="80000"/>
              </a:lnSpc>
            </a:pPr>
            <a:r>
              <a:rPr lang="ru-RU" b="1" smtClean="0">
                <a:solidFill>
                  <a:srgbClr val="F55913"/>
                </a:solidFill>
              </a:rPr>
              <a:t>ТРТЛ </a:t>
            </a:r>
            <a:r>
              <a:rPr lang="ru-RU" b="1" i="1" smtClean="0">
                <a:solidFill>
                  <a:srgbClr val="335338"/>
                </a:solidFill>
              </a:rPr>
              <a:t>– теория развития творческой личности</a:t>
            </a:r>
          </a:p>
        </p:txBody>
      </p:sp>
      <p:pic>
        <p:nvPicPr>
          <p:cNvPr id="15364" name="Picture 6" descr="C:\Documents and Settings\Администратор\Рабочий стол\mult-pict.narod.ru3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5854700"/>
            <a:ext cx="1214438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2555875" y="115888"/>
            <a:ext cx="6769100" cy="563562"/>
          </a:xfrm>
        </p:spPr>
        <p:txBody>
          <a:bodyPr/>
          <a:lstStyle/>
          <a:p>
            <a:r>
              <a:rPr lang="ru-RU" sz="2800" smtClean="0"/>
              <a:t>Базовая модель</a:t>
            </a:r>
          </a:p>
        </p:txBody>
      </p:sp>
      <p:pic>
        <p:nvPicPr>
          <p:cNvPr id="16389" name="Picture 6" descr="C:\Documents and Settings\Администратор\Рабочий стол\mult-pict.narod.ru37.gif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885113" y="5734050"/>
            <a:ext cx="1150937" cy="949325"/>
          </a:xfrm>
          <a:noFill/>
        </p:spPr>
      </p:pic>
      <p:graphicFrame>
        <p:nvGraphicFramePr>
          <p:cNvPr id="16392" name="Diagram 8"/>
          <p:cNvGraphicFramePr>
            <a:graphicFrameLocks/>
          </p:cNvGraphicFramePr>
          <p:nvPr/>
        </p:nvGraphicFramePr>
        <p:xfrm>
          <a:off x="1116013" y="1117600"/>
          <a:ext cx="7416800" cy="4537075"/>
        </p:xfrm>
        <a:graphic>
          <a:graphicData uri="http://schemas.openxmlformats.org/drawingml/2006/compatibility">
            <com:legacyDrawing xmlns:com="http://schemas.openxmlformats.org/drawingml/2006/compatibility" spid="_x0000_s1639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7413" name="Picture 5" descr="PICT35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341438"/>
            <a:ext cx="6904037" cy="5178425"/>
          </a:xfrm>
          <a:prstGeom prst="rect">
            <a:avLst/>
          </a:prstGeom>
          <a:noFill/>
        </p:spPr>
      </p:pic>
      <p:pic>
        <p:nvPicPr>
          <p:cNvPr id="17414" name="Picture 6" descr="C:\Documents and Settings\Администратор\Рабочий стол\mult-pict.narod.ru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8163" y="5805488"/>
            <a:ext cx="98583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6769100" cy="563562"/>
          </a:xfrm>
        </p:spPr>
        <p:txBody>
          <a:bodyPr/>
          <a:lstStyle/>
          <a:p>
            <a:r>
              <a:rPr lang="ru-RU" sz="2800" smtClean="0"/>
              <a:t>Методы и приемы ТРИЗ и РТВ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87450" y="1052513"/>
            <a:ext cx="9036050" cy="48244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i="1" smtClean="0"/>
              <a:t>Метод мозгового штурма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b="1" i="1" smtClean="0"/>
          </a:p>
          <a:p>
            <a:pPr>
              <a:lnSpc>
                <a:spcPct val="80000"/>
              </a:lnSpc>
            </a:pPr>
            <a:r>
              <a:rPr lang="ru-RU" sz="2400" b="1" i="1" smtClean="0"/>
              <a:t>Метод моделирования маленькими человечками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b="1" i="1" smtClean="0"/>
          </a:p>
          <a:p>
            <a:pPr>
              <a:lnSpc>
                <a:spcPct val="80000"/>
              </a:lnSpc>
            </a:pPr>
            <a:r>
              <a:rPr lang="ru-RU" sz="2400" b="1" i="1" smtClean="0"/>
              <a:t>Метод фокальных объектов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b="1" i="1" smtClean="0"/>
          </a:p>
          <a:p>
            <a:pPr>
              <a:lnSpc>
                <a:spcPct val="80000"/>
              </a:lnSpc>
            </a:pPr>
            <a:r>
              <a:rPr lang="ru-RU" sz="2400" b="1" i="1" smtClean="0"/>
              <a:t>Системный оператор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b="1" i="1" smtClean="0"/>
          </a:p>
          <a:p>
            <a:pPr>
              <a:lnSpc>
                <a:spcPct val="80000"/>
              </a:lnSpc>
            </a:pPr>
            <a:r>
              <a:rPr lang="ru-RU" sz="2400" b="1" i="1" smtClean="0"/>
              <a:t>Метод колец Луллия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b="1" i="1" smtClean="0"/>
          </a:p>
          <a:p>
            <a:pPr>
              <a:lnSpc>
                <a:spcPct val="80000"/>
              </a:lnSpc>
            </a:pPr>
            <a:r>
              <a:rPr lang="ru-RU" sz="2400" b="1" i="1" smtClean="0"/>
              <a:t>Типовые приемы фантазирования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b="1" i="1" smtClean="0"/>
          </a:p>
          <a:p>
            <a:pPr>
              <a:lnSpc>
                <a:spcPct val="80000"/>
              </a:lnSpc>
            </a:pPr>
            <a:r>
              <a:rPr lang="ru-RU" sz="2400" b="1" i="1" smtClean="0"/>
              <a:t>Метод Дихотомии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b="1" i="1" smtClean="0"/>
          </a:p>
          <a:p>
            <a:pPr>
              <a:lnSpc>
                <a:spcPct val="80000"/>
              </a:lnSpc>
            </a:pPr>
            <a:r>
              <a:rPr lang="ru-RU" sz="2400" b="1" i="1" smtClean="0"/>
              <a:t>Метод Эмпатии</a:t>
            </a:r>
          </a:p>
        </p:txBody>
      </p:sp>
      <p:pic>
        <p:nvPicPr>
          <p:cNvPr id="18438" name="Picture 6" descr="C:\Documents and Settings\Администратор\Рабочий стол\mult-pict.narod.ru3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5876925"/>
            <a:ext cx="98583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ир 3D">
  <a:themeElements>
    <a:clrScheme name="cdb2004101gl 3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cdb2004101g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01gl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1gl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1gl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Мир 3D</Template>
  <TotalTime>100</TotalTime>
  <Words>283</Words>
  <Application>Microsoft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Verdana</vt:lpstr>
      <vt:lpstr>Wingdings</vt:lpstr>
      <vt:lpstr>Calibri</vt:lpstr>
      <vt:lpstr>Lucida Bright</vt:lpstr>
      <vt:lpstr>Мир 3D</vt:lpstr>
      <vt:lpstr>Слайд 1</vt:lpstr>
      <vt:lpstr>Творчество в системе ТРИЗ</vt:lpstr>
      <vt:lpstr>Слайд 3</vt:lpstr>
      <vt:lpstr>Автор: Генрих Саулович Альтшулер</vt:lpstr>
      <vt:lpstr>Цели ТРИЗ</vt:lpstr>
      <vt:lpstr>Основа ТРИЗ - ПЕДАГОГИКИ</vt:lpstr>
      <vt:lpstr>Базовая модель</vt:lpstr>
      <vt:lpstr>Слайд 8</vt:lpstr>
      <vt:lpstr>Методы и приемы ТРИЗ и РТВ</vt:lpstr>
      <vt:lpstr>Рекомендации по стилю общения с детьми</vt:lpstr>
      <vt:lpstr>Слайд 11</vt:lpstr>
      <vt:lpstr>Слайд 12</vt:lpstr>
    </vt:vector>
  </TitlesOfParts>
  <Company>CV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2011-03-27T13:25:04Z</dcterms:created>
  <dcterms:modified xsi:type="dcterms:W3CDTF">2011-03-30T01:44:50Z</dcterms:modified>
</cp:coreProperties>
</file>