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08" r:id="rId2"/>
  </p:sldMasterIdLst>
  <p:sldIdLst>
    <p:sldId id="259" r:id="rId3"/>
    <p:sldId id="256" r:id="rId4"/>
    <p:sldId id="260" r:id="rId5"/>
    <p:sldId id="263" r:id="rId6"/>
    <p:sldId id="264" r:id="rId7"/>
    <p:sldId id="279" r:id="rId8"/>
    <p:sldId id="278" r:id="rId9"/>
    <p:sldId id="268" r:id="rId10"/>
    <p:sldId id="277" r:id="rId11"/>
    <p:sldId id="280" r:id="rId12"/>
    <p:sldId id="270" r:id="rId13"/>
    <p:sldId id="272" r:id="rId14"/>
    <p:sldId id="271" r:id="rId15"/>
    <p:sldId id="273" r:id="rId16"/>
    <p:sldId id="275" r:id="rId17"/>
    <p:sldId id="276" r:id="rId18"/>
  </p:sldIdLst>
  <p:sldSz cx="9144000" cy="6858000" type="screen4x3"/>
  <p:notesSz cx="6858000" cy="9144000"/>
  <p:embeddedFontLst>
    <p:embeddedFont>
      <p:font typeface="Segoe Script" pitchFamily="34" charset="0"/>
      <p:regular r:id="rId19"/>
      <p:bold r:id="rId20"/>
    </p:embeddedFont>
    <p:embeddedFont>
      <p:font typeface="Garamond" pitchFamily="18" charset="0"/>
      <p:regular r:id="rId21"/>
      <p:bold r:id="rId22"/>
      <p:italic r:id="rId23"/>
    </p:embeddedFont>
    <p:embeddedFont>
      <p:font typeface="Segoe UI Light" pitchFamily="34" charset="0"/>
      <p:regular r:id="rId24"/>
      <p:italic r:id="rId25"/>
    </p:embeddedFont>
    <p:embeddedFont>
      <p:font typeface="Anfisa Grotesk" charset="0"/>
      <p:regular r:id="rId26"/>
    </p:embeddedFont>
    <p:embeddedFont>
      <p:font typeface="Book Antiqua" pitchFamily="18" charset="0"/>
      <p:regular r:id="rId27"/>
      <p:bold r:id="rId28"/>
      <p:italic r:id="rId29"/>
      <p:boldItalic r:id="rId30"/>
    </p:embeddedFont>
    <p:embeddedFont>
      <p:font typeface="Andalus" pitchFamily="18" charset="-78"/>
      <p:regular r:id="rId31"/>
    </p:embeddedFont>
    <p:embeddedFont>
      <p:font typeface="Alexandra Zeferino Two" charset="0"/>
      <p:regular r:id="rId32"/>
    </p:embeddedFont>
    <p:embeddedFont>
      <p:font typeface="Andantino script" charset="0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rabic Typesetting" pitchFamily="66" charset="-78"/>
      <p:regular r:id="rId38"/>
    </p:embeddedFont>
    <p:embeddedFont>
      <p:font typeface="Wingdings 2" pitchFamily="18" charset="2"/>
      <p:regular r:id="rId39"/>
    </p:embeddedFont>
    <p:embeddedFont>
      <p:font typeface="Comic Sans MS" pitchFamily="66" charset="0"/>
      <p:regular r:id="rId40"/>
      <p:bold r:id="rId41"/>
      <p:italic r:id="rId42"/>
      <p:boldItalic r:id="rId43"/>
    </p:embeddedFont>
    <p:embeddedFont>
      <p:font typeface="Majestic" charset="0"/>
      <p:regular r:id="rId4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19A0"/>
    <a:srgbClr val="000099"/>
    <a:srgbClr val="8E0000"/>
    <a:srgbClr val="336600"/>
    <a:srgbClr val="3F9763"/>
    <a:srgbClr val="34A275"/>
    <a:srgbClr val="3535A1"/>
    <a:srgbClr val="D48C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2190A-9B10-40EB-B40D-C11A1F5F0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0AAC-F3E9-409B-859A-C361A1EA2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670BA-E86C-4628-B6B7-39B9F0ED2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2420888"/>
            <a:ext cx="6622504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4008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F0BA14E-6447-4517-9545-C9C836638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2598F93-E727-4CAA-903D-3E9A2620A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D55DE-703B-4B44-96AA-9AFE310B4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5BE09-B6AB-46BD-BB8E-8C372C557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B7C66-881D-4510-BA6E-077A2D118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7EA78-0C99-4D8A-AD22-C6971C552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C16E-8B88-4265-87FE-1678B2CD8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5E4E0-7D06-4F9D-BB21-34E9AFCD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8185E-C6BA-43F0-9865-D537C1D486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1313-4897-44C1-A006-878E0A00A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274638"/>
            <a:ext cx="601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FAD90A3-7802-4AFA-82AE-D31D7E12F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6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0" y="6515100"/>
            <a:ext cx="159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  <p:sldLayoutId id="2147483939" r:id="rId3"/>
    <p:sldLayoutId id="21474839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1"/>
            <a:ext cx="8915400" cy="2590799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eaLnBrk="1" hangingPunct="1">
              <a:defRPr/>
            </a:pPr>
            <a:r>
              <a:rPr lang="ru-RU" sz="16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Использование технологии «СИНКВЕЙН» </a:t>
            </a:r>
            <a:br>
              <a:rPr lang="ru-RU" sz="24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itchFamily="34" charset="0"/>
                <a:cs typeface="Times New Roman" pitchFamily="18" charset="0"/>
              </a:rPr>
              <a:t> в</a:t>
            </a:r>
            <a:r>
              <a:rPr lang="ru-RU" sz="24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kern="10" spc="50" dirty="0" smtClean="0">
                <a:ln w="11430">
                  <a:solidFill>
                    <a:srgbClr val="C00000"/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Script" panose="020B0504020000000003" pitchFamily="34" charset="0"/>
                <a:cs typeface="Times New Roman" pitchFamily="18" charset="0"/>
              </a:rPr>
              <a:t>речевом развитии дошкольников</a:t>
            </a:r>
            <a:endParaRPr lang="ru-RU" sz="24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438400" y="5105400"/>
            <a:ext cx="63246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Рисунок 5" descr="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962400"/>
            <a:ext cx="52212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0"/>
            <a:ext cx="853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indent="450850" algn="ctr" eaLnBrk="0" hangingPunct="0"/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82000" cy="11620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b="0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Дети сочиняют </a:t>
            </a:r>
            <a:r>
              <a:rPr lang="ru-RU" sz="6000" b="0" dirty="0" err="1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</a:rPr>
              <a:t>синквейны</a:t>
            </a:r>
            <a:endParaRPr lang="ru-RU" sz="6000" b="0" dirty="0">
              <a:solidFill>
                <a:srgbClr val="000099"/>
              </a:solidFill>
              <a:latin typeface="Anfisa Grotesk" pitchFamily="2" charset="0"/>
            </a:endParaRPr>
          </a:p>
        </p:txBody>
      </p:sp>
      <p:sp>
        <p:nvSpPr>
          <p:cNvPr id="16387" name="Rectangle 3"/>
          <p:cNvSpPr>
            <a:spLocks noGrp="1"/>
          </p:cNvSpPr>
          <p:nvPr>
            <p:ph type="body" sz="half" idx="2"/>
          </p:nvPr>
        </p:nvSpPr>
        <p:spPr>
          <a:xfrm>
            <a:off x="3962400" y="1905000"/>
            <a:ext cx="5181600" cy="4038600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smtClean="0">
                <a:solidFill>
                  <a:srgbClr val="006600"/>
                </a:solidFill>
                <a:latin typeface="Anfisa Grotesk" pitchFamily="2" charset="0"/>
              </a:rPr>
              <a:t>Машина</a:t>
            </a:r>
            <a:endParaRPr lang="en-US" sz="280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smtClean="0">
                <a:solidFill>
                  <a:srgbClr val="006600"/>
                </a:solidFill>
                <a:latin typeface="Anfisa Grotesk" pitchFamily="2" charset="0"/>
              </a:rPr>
              <a:t>Красивая, быстрая </a:t>
            </a:r>
            <a:endParaRPr lang="en-US" sz="280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smtClean="0">
                <a:solidFill>
                  <a:srgbClr val="006600"/>
                </a:solidFill>
                <a:latin typeface="Anfisa Grotesk" pitchFamily="2" charset="0"/>
              </a:rPr>
              <a:t>Стоит, паркуется, , разгоняется </a:t>
            </a:r>
            <a:endParaRPr lang="en-US" sz="280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smtClean="0">
                <a:solidFill>
                  <a:srgbClr val="006600"/>
                </a:solidFill>
                <a:latin typeface="Anfisa Grotesk" pitchFamily="2" charset="0"/>
              </a:rPr>
              <a:t>Моя машина самая красивая. </a:t>
            </a:r>
            <a:endParaRPr lang="en-US" sz="2800" smtClean="0">
              <a:solidFill>
                <a:srgbClr val="006600"/>
              </a:solidFill>
              <a:latin typeface="Anfisa Grotesk" pitchFamily="2" charset="0"/>
            </a:endParaRP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</a:pPr>
            <a:r>
              <a:rPr lang="ru-RU" sz="2800" smtClean="0">
                <a:solidFill>
                  <a:srgbClr val="006600"/>
                </a:solidFill>
                <a:latin typeface="Anfisa Grotesk" pitchFamily="2" charset="0"/>
              </a:rPr>
              <a:t>Игрушка</a:t>
            </a:r>
            <a:r>
              <a:rPr lang="ru-RU" sz="3200" smtClean="0">
                <a:solidFill>
                  <a:srgbClr val="006600"/>
                </a:solidFill>
                <a:latin typeface="Anfisa Grotesk" pitchFamily="2" charset="0"/>
              </a:rPr>
              <a:t>. </a:t>
            </a:r>
          </a:p>
        </p:txBody>
      </p:sp>
      <p:pic>
        <p:nvPicPr>
          <p:cNvPr id="16388" name="Picture 6" descr="http://babadu.ru/upload/iblock/c8e/little_tikes_krasnaja_mashin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46138" y="2514600"/>
            <a:ext cx="2887662" cy="3608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67000" y="685800"/>
            <a:ext cx="1828800" cy="9223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latin typeface="Anfisa Grotesk" pitchFamily="2" charset="0"/>
              </a:rPr>
              <a:t>ДОМ</a:t>
            </a:r>
            <a:endParaRPr lang="ru-RU" sz="4800" b="1" dirty="0">
              <a:solidFill>
                <a:schemeClr val="accent2">
                  <a:lumMod val="75000"/>
                </a:schemeClr>
              </a:solidFill>
              <a:latin typeface="Anfisa Grotesk" pitchFamily="2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2332038"/>
            <a:ext cx="4800600" cy="4525962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Дом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Многоэтажный, кирпичный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Строится, стоит, нравится 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Я люблю свой новый дом.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ru-RU" sz="3200" dirty="0" smtClean="0">
                <a:solidFill>
                  <a:schemeClr val="accent1">
                    <a:lumMod val="25000"/>
                  </a:schemeClr>
                </a:solidFill>
                <a:latin typeface="Anfisa Grotesk" pitchFamily="2" charset="0"/>
              </a:rPr>
              <a:t>Семья</a:t>
            </a:r>
            <a:r>
              <a:rPr lang="ru-RU" sz="3200" dirty="0" smtClean="0">
                <a:latin typeface="Anfisa Grotesk" pitchFamily="2" charset="0"/>
              </a:rPr>
              <a:t/>
            </a:r>
            <a:br>
              <a:rPr lang="ru-RU" sz="3200" dirty="0" smtClean="0">
                <a:latin typeface="Anfisa Grotesk" pitchFamily="2" charset="0"/>
              </a:rPr>
            </a:br>
            <a:endParaRPr lang="ru-RU" sz="3200" dirty="0">
              <a:latin typeface="Anfisa Grotesk" pitchFamily="2" charset="0"/>
            </a:endParaRPr>
          </a:p>
        </p:txBody>
      </p:sp>
      <p:pic>
        <p:nvPicPr>
          <p:cNvPr id="17412" name="Picture 6" descr="http://res.freestockphotos.biz/pictures/16/16111-illustration-of-a-red-house-pv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8463" y="1905000"/>
            <a:ext cx="4208462" cy="4343400"/>
          </a:xfrm>
          <a:noFill/>
        </p:spPr>
      </p:pic>
      <p:pic>
        <p:nvPicPr>
          <p:cNvPr id="17414" name="Picture 8" descr="C:\Users\Влад\Desktop\Си нквейн\IMG_77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4267200"/>
            <a:ext cx="1847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1447800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3535A1"/>
                </a:solidFill>
                <a:latin typeface="Comic Sans MS" pitchFamily="66" charset="0"/>
              </a:rPr>
              <a:t>Составить синквейн по  теме «Семья»</a:t>
            </a:r>
            <a:endParaRPr lang="ru-RU" sz="4800" smtClean="0">
              <a:solidFill>
                <a:srgbClr val="3535A1"/>
              </a:solidFill>
              <a:latin typeface="Comic Sans MS" pitchFamily="66" charset="0"/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457200" y="1752600"/>
            <a:ext cx="4343400" cy="3581400"/>
          </a:xfrm>
        </p:spPr>
        <p:txBody>
          <a:bodyPr/>
          <a:lstStyle/>
          <a:p>
            <a:pPr marL="533400" indent="-53340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ru-RU" sz="2800" b="1" smtClean="0">
                <a:solidFill>
                  <a:srgbClr val="3F9763"/>
                </a:solidFill>
                <a:latin typeface="Garamond" pitchFamily="18" charset="0"/>
              </a:rPr>
              <a:t>1.Слово-предмет</a:t>
            </a:r>
          </a:p>
          <a:p>
            <a:pPr marL="533400" indent="-53340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ru-RU" sz="2800" b="1" smtClean="0">
                <a:solidFill>
                  <a:srgbClr val="3F9763"/>
                </a:solidFill>
                <a:latin typeface="Garamond" pitchFamily="18" charset="0"/>
              </a:rPr>
              <a:t>2.Слова – признаки(2)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smtClean="0">
                <a:solidFill>
                  <a:srgbClr val="3F9763"/>
                </a:solidFill>
                <a:latin typeface="Garamond" pitchFamily="18" charset="0"/>
              </a:rPr>
              <a:t>3. Слова-действия (3)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smtClean="0">
                <a:solidFill>
                  <a:srgbClr val="3F9763"/>
                </a:solidFill>
                <a:latin typeface="Garamond" pitchFamily="18" charset="0"/>
              </a:rPr>
              <a:t>4. Предложение по теме</a:t>
            </a:r>
          </a:p>
          <a:p>
            <a:pPr marL="533400" indent="-533400" eaLnBrk="1" hangingPunct="1">
              <a:lnSpc>
                <a:spcPct val="150000"/>
              </a:lnSpc>
              <a:buFontTx/>
              <a:buNone/>
            </a:pPr>
            <a:r>
              <a:rPr lang="ru-RU" sz="2800" b="1" smtClean="0">
                <a:solidFill>
                  <a:srgbClr val="3F9763"/>
                </a:solidFill>
                <a:latin typeface="Garamond" pitchFamily="18" charset="0"/>
              </a:rPr>
              <a:t>5. Синоним, ассоциация.</a:t>
            </a:r>
          </a:p>
        </p:txBody>
      </p:sp>
      <p:pic>
        <p:nvPicPr>
          <p:cNvPr id="18436" name="Рисунок 3" descr="12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524000"/>
            <a:ext cx="3421063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467600" cy="1477963"/>
          </a:xfrm>
        </p:spPr>
        <p:txBody>
          <a:bodyPr/>
          <a:lstStyle/>
          <a:p>
            <a:pPr eaLnBrk="1" hangingPunct="1"/>
            <a:r>
              <a:rPr lang="ru-RU" sz="5400" b="1" smtClean="0">
                <a:solidFill>
                  <a:srgbClr val="D48C2C"/>
                </a:solidFill>
                <a:latin typeface="Anfisa Grotesk" pitchFamily="2" charset="0"/>
              </a:rPr>
              <a:t>СИНКВЕЙН -ЗАГАДКА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7086600" cy="4297363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1. ?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2. Cерый, колючий</a:t>
            </a:r>
            <a:endParaRPr lang="ru-RU" b="1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3. Фыркает, спит, сворачивается.</a:t>
            </a:r>
            <a:endParaRPr lang="ru-RU" b="1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4. </a:t>
            </a:r>
            <a:r>
              <a:rPr lang="ru-RU" sz="2600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Мне нравится этот зверек</a:t>
            </a:r>
            <a:endParaRPr lang="ru-RU" sz="2600" b="1" smtClean="0">
              <a:solidFill>
                <a:srgbClr val="8E0000"/>
              </a:solidFill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b="1" smtClean="0">
                <a:solidFill>
                  <a:srgbClr val="8E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5. Лес.</a:t>
            </a:r>
            <a:endParaRPr lang="ru-RU" b="1" smtClean="0">
              <a:solidFill>
                <a:srgbClr val="8E0000"/>
              </a:solidFill>
            </a:endParaRPr>
          </a:p>
          <a:p>
            <a:pPr marL="0" indent="0" eaLnBrk="1" hangingPunct="1">
              <a:buFontTx/>
              <a:buNone/>
            </a:pPr>
            <a:endParaRPr lang="ru-RU" smtClean="0"/>
          </a:p>
        </p:txBody>
      </p:sp>
      <p:pic>
        <p:nvPicPr>
          <p:cNvPr id="19460" name="Рисунок 3" descr="8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16764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http://minsk1.net/images/uploads/0ffd45132ccb1723b9d3b78e6ad5897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1371600"/>
            <a:ext cx="198913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exandra Zeferino Two" panose="03000500000000020003" pitchFamily="66" charset="0"/>
              </a:rPr>
              <a:t>Педагогическая ценность</a:t>
            </a:r>
            <a:endParaRPr lang="ru-RU" sz="6600" b="1" i="1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lexandra Zeferino Two" panose="03000500000000020003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066800"/>
            <a:ext cx="9144000" cy="5334000"/>
          </a:xfrm>
        </p:spPr>
        <p:txBody>
          <a:bodyPr/>
          <a:lstStyle/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Составление </a:t>
            </a:r>
            <a:r>
              <a:rPr lang="ru-RU" sz="3200" dirty="0" err="1" smtClean="0">
                <a:solidFill>
                  <a:srgbClr val="B719A0"/>
                </a:solidFill>
                <a:latin typeface="Anfisa Grotesk" pitchFamily="2" charset="0"/>
              </a:rPr>
              <a:t>синквейна</a:t>
            </a: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похоже на игру, ведь сочинять весело,</a:t>
            </a:r>
          </a:p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полезно и легко! Можно научить составлять </a:t>
            </a:r>
            <a:r>
              <a:rPr lang="ru-RU" sz="3200" dirty="0" err="1" smtClean="0">
                <a:solidFill>
                  <a:srgbClr val="B719A0"/>
                </a:solidFill>
                <a:latin typeface="Anfisa Grotesk" pitchFamily="2" charset="0"/>
              </a:rPr>
              <a:t>синквейны</a:t>
            </a: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 детей, </a:t>
            </a:r>
          </a:p>
          <a:p>
            <a:pPr marL="288000" algn="ctr" eaLnBrk="1" hangingPunct="1">
              <a:buFont typeface="Arial" pitchFamily="34" charset="0"/>
              <a:buNone/>
              <a:defRPr/>
            </a:pPr>
            <a:r>
              <a:rPr lang="ru-RU" sz="3200" dirty="0" smtClean="0">
                <a:solidFill>
                  <a:srgbClr val="B719A0"/>
                </a:solidFill>
                <a:latin typeface="Anfisa Grotesk" pitchFamily="2" charset="0"/>
              </a:rPr>
              <a:t>ещё не умеющих читать!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Обогащает словарный запас.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Учит формулировать идею (ключевую фразу).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Позволяет почувствовать себя хоть на мгновение творцом.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Получается у всех.</a:t>
            </a:r>
          </a:p>
          <a:p>
            <a:pPr eaLnBrk="1" hangingPunct="1">
              <a:buFont typeface="Wingdings" panose="05000000000000000000" pitchFamily="2" charset="2"/>
              <a:buChar char="v"/>
              <a:defRPr/>
            </a:pPr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  <a:latin typeface="Anfisa Grotesk" panose="02000606020000020003" pitchFamily="2" charset="0"/>
              </a:rPr>
              <a:t>Активизирует  и развивает мыслительную деятельность.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ru-RU" sz="4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Синквейн</a:t>
            </a:r>
            <a:r>
              <a:rPr lang="ru-RU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 о </a:t>
            </a:r>
            <a:r>
              <a:rPr lang="ru-RU" sz="48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синквейне</a:t>
            </a:r>
            <a:r>
              <a:rPr lang="ru-RU" sz="48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urier New" panose="02070309020205020404" pitchFamily="49" charset="0"/>
              </a:rPr>
              <a:t> </a:t>
            </a:r>
            <a:endParaRPr lang="ru-RU" sz="48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urier New" panose="02070309020205020404" pitchFamily="49" charset="0"/>
            </a:endParaRP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958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1. Синквейн.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2. Творческий, активизирующий.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3. Развивает, обогащает, уточняет.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4. Синквейн помогает учиться. 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ru-RU" sz="3600" b="1" i="1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5. Технология.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endParaRPr lang="ru-RU" sz="1800" b="1" i="1" smtClean="0">
              <a:solidFill>
                <a:srgbClr val="C0000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1508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29400" y="990600"/>
            <a:ext cx="19780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https://fs00.infourok.ru/images/doc/181/207027/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828800" y="1238250"/>
            <a:ext cx="6172200" cy="4629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382000" cy="1600200"/>
          </a:xfrm>
        </p:spPr>
        <p:txBody>
          <a:bodyPr>
            <a:normAutofit fontScale="90000"/>
          </a:bodyPr>
          <a:lstStyle/>
          <a:p>
            <a:pPr algn="r" eaLnBrk="1" hangingPunct="1">
              <a:lnSpc>
                <a:spcPct val="50000"/>
              </a:lnSpc>
              <a:defRPr/>
            </a:pPr>
            <a: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               </a:t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 </a:t>
            </a:r>
            <a:r>
              <a:rPr lang="ru-RU" sz="3600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fisa Grotesk" pitchFamily="2" charset="0"/>
                <a:cs typeface="Arial" pitchFamily="34" charset="0"/>
              </a:rPr>
              <a:t>«</a:t>
            </a:r>
            <a: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  <a:t>Речь - великая сила: она убеждает, обращает, принуждает»</a:t>
            </a:r>
            <a:b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Anfisa Grotesk" pitchFamily="2" charset="0"/>
              </a:rPr>
              <a:t>                                                                                                                     </a:t>
            </a:r>
            <a:r>
              <a:rPr lang="ru-RU" sz="3600" dirty="0" smtClean="0">
                <a:solidFill>
                  <a:srgbClr val="8E0000"/>
                </a:solidFill>
                <a:latin typeface="Anfisa Grotesk" pitchFamily="2" charset="0"/>
              </a:rPr>
              <a:t>Р. </a:t>
            </a:r>
            <a:r>
              <a:rPr lang="ru-RU" sz="3600" dirty="0" err="1" smtClean="0">
                <a:solidFill>
                  <a:srgbClr val="8E0000"/>
                </a:solidFill>
                <a:latin typeface="Anfisa Grotesk" pitchFamily="2" charset="0"/>
              </a:rPr>
              <a:t>Эмерсон</a:t>
            </a:r>
            <a: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/>
            </a:r>
            <a:br>
              <a:rPr lang="ru-RU" sz="3600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</a:br>
            <a:endParaRPr lang="ru-RU" sz="3600" dirty="0" smtClean="0">
              <a:solidFill>
                <a:schemeClr val="accent6">
                  <a:lumMod val="60000"/>
                  <a:lumOff val="40000"/>
                </a:schemeClr>
              </a:solidFill>
              <a:latin typeface="Segoe UI Light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8382000" cy="4800600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r>
              <a:rPr lang="ru-RU" altLang="ru-RU" sz="2400" b="1" dirty="0" smtClean="0">
                <a:latin typeface="Anfisa Grotesk" pitchFamily="2" charset="0"/>
              </a:rPr>
              <a:t>Целевые ориентиры речевого развития дошкольников (согласно ФГОС ДО):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ребенок достаточно хорошо владеет устной речью,  может выражать свои мысли и желания;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активно взаимодействует со сверстниками и взрослыми, строит речевое высказывание в ситуации общения;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способен договариваться, учитывать интересы и чувства других, сопереживать неудачам и радоваться успехам других, стараться разрешать конфликты;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творческие способности ребенка проявляются в придумывании сказок, он может фантазировать вслух, играть звуками и словами;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может выделять звуки в словах, у ребенка складываются предпосылки грамотности;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проявляет любознательность, задает вопросы, интересуется причинно-следственными связями (как? почему? зачем?), пытается самостоятельно придумывать объяснения явлениям природы и поступкам людей; </a:t>
            </a:r>
          </a:p>
          <a:p>
            <a:pPr eaLnBrk="1" hangingPunct="1">
              <a:defRPr/>
            </a:pPr>
            <a:r>
              <a:rPr lang="ru-RU" altLang="ru-RU" sz="2000" dirty="0" smtClean="0">
                <a:latin typeface="Anfisa Grotesk" pitchFamily="2" charset="0"/>
              </a:rPr>
              <a:t>     способен к принятию собственных решений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Anfisa Grotesk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rgbClr val="FF0000"/>
                </a:solidFill>
                <a:latin typeface="Anfisa Grotesk" pitchFamily="2" charset="0"/>
              </a:rPr>
              <a:t>Что такое «СИНКВЕЙН»?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Anfisa Grotesk" pitchFamily="2" charset="0"/>
              </a:rPr>
              <a:t>Слово «</a:t>
            </a:r>
            <a:r>
              <a:rPr lang="ru-RU" altLang="ru-RU" sz="2000" dirty="0" err="1" smtClean="0">
                <a:latin typeface="Anfisa Grotesk" pitchFamily="2" charset="0"/>
              </a:rPr>
              <a:t>синквейн</a:t>
            </a:r>
            <a:r>
              <a:rPr lang="ru-RU" altLang="ru-RU" sz="2000" dirty="0" smtClean="0">
                <a:latin typeface="Anfisa Grotesk" pitchFamily="2" charset="0"/>
              </a:rPr>
              <a:t>» происходит от французского слова «пять» 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smtClean="0">
                <a:latin typeface="Anfisa Grotesk" pitchFamily="2" charset="0"/>
              </a:rPr>
              <a:t>и означает «стихотворение, состоящее из пяти строк».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altLang="ru-RU" sz="2000" dirty="0" err="1" smtClean="0">
                <a:latin typeface="Anfisa Grotesk" pitchFamily="2" charset="0"/>
              </a:rPr>
              <a:t>Синквейн</a:t>
            </a:r>
            <a:r>
              <a:rPr lang="ru-RU" altLang="ru-RU" sz="2000" dirty="0" smtClean="0">
                <a:latin typeface="Anfisa Grotesk" pitchFamily="2" charset="0"/>
              </a:rPr>
              <a:t> – это не обычное стихотворение, а стихотворение, написанное в соответствии с определёнными правилами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sz="2400" u="sng" dirty="0" smtClean="0">
                <a:solidFill>
                  <a:srgbClr val="7030A0"/>
                </a:solidFill>
                <a:latin typeface="Anfisa Grotesk" pitchFamily="2" charset="0"/>
              </a:rPr>
              <a:t>Актуальность и целесообразность использования </a:t>
            </a:r>
            <a:r>
              <a:rPr lang="ru-RU" sz="2400" u="sng" dirty="0" err="1" smtClean="0">
                <a:solidFill>
                  <a:srgbClr val="7030A0"/>
                </a:solidFill>
                <a:latin typeface="Anfisa Grotesk" pitchFamily="2" charset="0"/>
              </a:rPr>
              <a:t>синквейна</a:t>
            </a:r>
            <a:r>
              <a:rPr lang="ru-RU" sz="2400" u="sng" dirty="0" smtClean="0">
                <a:solidFill>
                  <a:srgbClr val="7030A0"/>
                </a:solidFill>
                <a:latin typeface="Anfisa Grotesk" pitchFamily="2" charset="0"/>
              </a:rPr>
              <a:t> </a:t>
            </a:r>
            <a:r>
              <a:rPr lang="ru-RU" sz="2400" u="sng" dirty="0" smtClean="0">
                <a:latin typeface="Anfisa Grotesk" pitchFamily="2" charset="0"/>
              </a:rPr>
              <a:t>: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Anfisa Grotesk" pitchFamily="2" charset="0"/>
              </a:rPr>
              <a:t> открываются новые творческие интеллектуальные возможности;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Anfisa Grotesk" pitchFamily="2" charset="0"/>
              </a:rPr>
              <a:t> способствует обогащению и актуализации словаря;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Anfisa Grotesk" pitchFamily="2" charset="0"/>
              </a:rPr>
              <a:t>носит характер комплексного воздействия (развивает речь, память, внимание, мышление)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Anfisa Grotesk" pitchFamily="2" charset="0"/>
              </a:rPr>
              <a:t> используется для закрепления изученной темы;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800" dirty="0" smtClean="0">
                <a:latin typeface="Anfisa Grotesk" pitchFamily="2" charset="0"/>
              </a:rPr>
              <a:t> является игровым приемом.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2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0010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dirty="0" smtClean="0">
                <a:latin typeface="Alexandra Zeferino Two" panose="03000500000000020003" pitchFamily="66" charset="0"/>
              </a:rPr>
              <a:t>Правила  написания  </a:t>
            </a:r>
            <a:r>
              <a:rPr lang="ru-RU" sz="6000" b="1" dirty="0" err="1" smtClean="0">
                <a:latin typeface="Alexandra Zeferino Two" panose="03000500000000020003" pitchFamily="66" charset="0"/>
              </a:rPr>
              <a:t>синквейна</a:t>
            </a:r>
            <a:r>
              <a:rPr lang="ru-RU" sz="6000" b="1" dirty="0" smtClean="0">
                <a:latin typeface="Alexandra Zeferino Two" panose="03000500000000020003" pitchFamily="66" charset="0"/>
              </a:rPr>
              <a:t>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4191000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9600" dirty="0" err="1" smtClean="0">
                <a:solidFill>
                  <a:srgbClr val="FF0000"/>
                </a:solidFill>
                <a:latin typeface="Anfisa Grotesk" pitchFamily="2" charset="0"/>
              </a:rPr>
              <a:t>Синквейн</a:t>
            </a:r>
            <a:r>
              <a:rPr lang="ru-RU" sz="9600" dirty="0" smtClean="0">
                <a:solidFill>
                  <a:srgbClr val="FF0000"/>
                </a:solidFill>
                <a:latin typeface="Anfisa Grotesk" pitchFamily="2" charset="0"/>
              </a:rPr>
              <a:t> для дошкольниками как увлекательная игра.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8000" b="1" dirty="0" smtClean="0">
                <a:solidFill>
                  <a:srgbClr val="FF0000"/>
                </a:solidFill>
                <a:latin typeface="Anfisa Grotesk" pitchFamily="2" charset="0"/>
              </a:rPr>
              <a:t>Но нужно помнить</a:t>
            </a:r>
            <a:r>
              <a:rPr lang="ru-RU" sz="8000" dirty="0" smtClean="0">
                <a:latin typeface="Anfisa Grotesk" pitchFamily="2" charset="0"/>
              </a:rPr>
              <a:t>, </a:t>
            </a:r>
            <a:r>
              <a:rPr lang="ru-RU" sz="8000" dirty="0" smtClean="0">
                <a:solidFill>
                  <a:srgbClr val="7030A0"/>
                </a:solidFill>
                <a:latin typeface="Anfisa Grotesk" pitchFamily="2" charset="0"/>
              </a:rPr>
              <a:t>что необходимо составлять </a:t>
            </a:r>
            <a:r>
              <a:rPr lang="ru-RU" sz="8000" dirty="0" err="1" smtClean="0">
                <a:solidFill>
                  <a:srgbClr val="7030A0"/>
                </a:solidFill>
                <a:latin typeface="Anfisa Grotesk" pitchFamily="2" charset="0"/>
              </a:rPr>
              <a:t>синквейн</a:t>
            </a:r>
            <a:r>
              <a:rPr lang="ru-RU" sz="8000" dirty="0" smtClean="0">
                <a:solidFill>
                  <a:srgbClr val="7030A0"/>
                </a:solidFill>
                <a:latin typeface="Anfisa Grotesk" pitchFamily="2" charset="0"/>
              </a:rPr>
              <a:t> только на темы хорошо известные детьми и обязательно показывать образец.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11200" dirty="0" smtClean="0">
              <a:latin typeface="Anfisa Grotesk" panose="02000606020000020003" pitchFamily="2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1-я строка – одно слово, обычно существительное, отражающее тему </a:t>
            </a:r>
            <a:r>
              <a:rPr lang="ru-RU" sz="11200" dirty="0" err="1" smtClean="0">
                <a:latin typeface="Anfisa Grotesk" panose="02000606020000020003" pitchFamily="2" charset="0"/>
              </a:rPr>
              <a:t>синквейна</a:t>
            </a:r>
            <a:r>
              <a:rPr lang="ru-RU" sz="11200" dirty="0" smtClean="0">
                <a:latin typeface="Anfisa Grotesk" panose="02000606020000020003" pitchFamily="2" charset="0"/>
              </a:rPr>
              <a:t>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2-я строка – два слова, прилагательные, описывающие основную мысль.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3-я строка – три слова, глаголы, описывающие действия в рамках темы.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4-я строка – фраза из нескольких слов, показывающая отношения автора к теме, предложение по теме.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sz="11200" dirty="0" smtClean="0">
                <a:latin typeface="Anfisa Grotesk" panose="02000606020000020003" pitchFamily="2" charset="0"/>
              </a:rPr>
              <a:t>5-я строка – слова, связанные с первым, отражающие сущность темы (ассоциации).</a:t>
            </a:r>
          </a:p>
          <a:p>
            <a:pPr marL="0" indent="0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sz="12800" b="1" i="1" dirty="0" smtClean="0">
                <a:latin typeface="Andantino script" panose="02000400000000000000" pitchFamily="2" charset="0"/>
              </a:rPr>
              <a:t>Чёткое соблюдение правил написания </a:t>
            </a:r>
            <a:r>
              <a:rPr lang="ru-RU" sz="12800" b="1" i="1" dirty="0" err="1" smtClean="0">
                <a:latin typeface="Andantino script" panose="02000400000000000000" pitchFamily="2" charset="0"/>
              </a:rPr>
              <a:t>синквейна</a:t>
            </a:r>
            <a:r>
              <a:rPr lang="ru-RU" sz="12800" b="1" i="1" dirty="0" smtClean="0">
                <a:latin typeface="Andantino script" panose="02000400000000000000" pitchFamily="2" charset="0"/>
              </a:rPr>
              <a:t>                     не обязательно.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sz="2400" b="1" i="1" dirty="0" smtClean="0">
              <a:latin typeface="Garamond" pitchFamily="18" charset="0"/>
            </a:endParaRPr>
          </a:p>
          <a:p>
            <a:pPr eaLnBrk="1" hangingPunct="1">
              <a:buFontTx/>
              <a:buNone/>
              <a:defRPr/>
            </a:pPr>
            <a:endParaRPr lang="ru-RU" i="1" dirty="0" smtClean="0">
              <a:latin typeface="Garamond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ru-RU" i="1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ru-RU" sz="2000" dirty="0" smtClean="0">
              <a:latin typeface="Garamond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sz="3600" b="1" i="1" dirty="0" smtClean="0">
                <a:latin typeface="Garamond" pitchFamily="18" charset="0"/>
              </a:rPr>
              <a:t/>
            </a:r>
            <a:br>
              <a:rPr lang="ru-RU" sz="3600" b="1" i="1" dirty="0" smtClean="0">
                <a:latin typeface="Garamond" pitchFamily="18" charset="0"/>
              </a:rPr>
            </a:br>
            <a:r>
              <a:rPr lang="ru-RU" sz="3600" i="1" dirty="0" smtClean="0">
                <a:latin typeface="Garamond" pitchFamily="18" charset="0"/>
              </a:rPr>
              <a:t/>
            </a:r>
            <a:br>
              <a:rPr lang="ru-RU" sz="3600" i="1" dirty="0" smtClean="0">
                <a:latin typeface="Garamond" pitchFamily="18" charset="0"/>
              </a:rPr>
            </a:br>
            <a:r>
              <a:rPr lang="ru-RU" sz="3600" i="1" dirty="0" smtClean="0">
                <a:latin typeface="Garamond" pitchFamily="18" charset="0"/>
              </a:rPr>
              <a:t/>
            </a:r>
            <a:br>
              <a:rPr lang="ru-RU" sz="3600" i="1" dirty="0" smtClean="0">
                <a:latin typeface="Garamond" pitchFamily="18" charset="0"/>
              </a:rPr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066800"/>
            <a:ext cx="515461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868362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r>
              <a:rPr lang="ru-RU" sz="5300" b="1" dirty="0" smtClean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Алгоритм </a:t>
            </a:r>
            <a:r>
              <a:rPr lang="ru-RU" sz="5300" b="1" dirty="0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составления </a:t>
            </a:r>
            <a:r>
              <a:rPr lang="ru-RU" sz="5300" b="1" dirty="0" err="1">
                <a:solidFill>
                  <a:schemeClr val="accent2">
                    <a:lumMod val="75000"/>
                  </a:schemeClr>
                </a:solidFill>
                <a:latin typeface="Anfisa Grotesk" panose="02000606020000020003" pitchFamily="2" charset="0"/>
                <a:cs typeface="Arabic Typesetting" panose="03020402040406030203" pitchFamily="66" charset="-78"/>
              </a:rPr>
              <a:t>синквейна</a:t>
            </a: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  <a:t/>
            </a:r>
            <a:br>
              <a:rPr lang="ru-RU" sz="5300" dirty="0">
                <a:latin typeface="Anfisa Grotesk" panose="02000606020000020003" pitchFamily="2" charset="0"/>
                <a:cs typeface="Arabic Typesetting" panose="03020402040406030203" pitchFamily="66" charset="-78"/>
              </a:rPr>
            </a:br>
            <a:r>
              <a:rPr lang="ru-RU" sz="3200" b="1" dirty="0" smtClean="0">
                <a:latin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Arial" pitchFamily="34" charset="0"/>
            </a:endParaRPr>
          </a:p>
        </p:txBody>
      </p:sp>
      <p:sp>
        <p:nvSpPr>
          <p:cNvPr id="11268" name="Содержимое 2"/>
          <p:cNvSpPr>
            <a:spLocks noGrp="1"/>
          </p:cNvSpPr>
          <p:nvPr>
            <p:ph idx="1"/>
          </p:nvPr>
        </p:nvSpPr>
        <p:spPr>
          <a:xfrm>
            <a:off x="4876800" y="914400"/>
            <a:ext cx="3429000" cy="38100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</a:pPr>
            <a:r>
              <a:rPr lang="ru-RU" sz="2400" smtClean="0">
                <a:solidFill>
                  <a:srgbClr val="0070C0"/>
                </a:solidFill>
                <a:latin typeface="Anfisa Grotesk" pitchFamily="2" charset="0"/>
              </a:rPr>
              <a:t>Модель синквейна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</a:pPr>
            <a:endParaRPr lang="ru-RU" sz="2800" b="1" smtClean="0">
              <a:solidFill>
                <a:srgbClr val="C00000"/>
              </a:solidFill>
              <a:latin typeface="Anfisa Grotesk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838200" y="4841875"/>
            <a:ext cx="746760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u="sng">
                <a:solidFill>
                  <a:srgbClr val="7030A0"/>
                </a:solidFill>
                <a:latin typeface="Anfisa Grotesk" pitchFamily="2" charset="0"/>
              </a:rPr>
              <a:t>Предмет (тема) </a:t>
            </a:r>
            <a:r>
              <a:rPr lang="ru-RU" sz="2400">
                <a:solidFill>
                  <a:srgbClr val="7030A0"/>
                </a:solidFill>
                <a:latin typeface="Anfisa Grotesk" pitchFamily="2" charset="0"/>
              </a:rPr>
              <a:t>–слово-предмет </a:t>
            </a:r>
          </a:p>
          <a:p>
            <a:pPr algn="ctr">
              <a:tabLst>
                <a:tab pos="457200" algn="l"/>
              </a:tabLst>
            </a:pPr>
            <a:r>
              <a:rPr lang="ru-RU" sz="2400" u="sng">
                <a:solidFill>
                  <a:srgbClr val="7030A0"/>
                </a:solidFill>
                <a:latin typeface="Anfisa Grotesk" pitchFamily="2" charset="0"/>
              </a:rPr>
              <a:t>Слова-признаки</a:t>
            </a:r>
            <a:r>
              <a:rPr lang="ru-RU" sz="2400">
                <a:solidFill>
                  <a:srgbClr val="7030A0"/>
                </a:solidFill>
                <a:latin typeface="Anfisa Grotesk" pitchFamily="2" charset="0"/>
              </a:rPr>
              <a:t> 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>
                <a:solidFill>
                  <a:srgbClr val="7030A0"/>
                </a:solidFill>
                <a:latin typeface="Anfisa Grotesk" pitchFamily="2" charset="0"/>
              </a:rPr>
              <a:t>Слова- действия </a:t>
            </a:r>
            <a:r>
              <a:rPr lang="ru-RU" sz="2400">
                <a:solidFill>
                  <a:srgbClr val="7030A0"/>
                </a:solidFill>
                <a:latin typeface="Anfisa Grotesk" pitchFamily="2" charset="0"/>
              </a:rPr>
              <a:t>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>
                <a:solidFill>
                  <a:srgbClr val="7030A0"/>
                </a:solidFill>
                <a:latin typeface="Anfisa Grotesk" pitchFamily="2" charset="0"/>
              </a:rPr>
              <a:t>Предложение</a:t>
            </a:r>
            <a:r>
              <a:rPr lang="ru-RU" sz="2400">
                <a:solidFill>
                  <a:srgbClr val="7030A0"/>
                </a:solidFill>
                <a:latin typeface="Anfisa Grotesk" pitchFamily="2" charset="0"/>
              </a:rPr>
              <a:t> по теме.</a:t>
            </a:r>
          </a:p>
          <a:p>
            <a:pPr algn="ctr">
              <a:tabLst>
                <a:tab pos="457200" algn="l"/>
              </a:tabLst>
            </a:pPr>
            <a:r>
              <a:rPr lang="ru-RU" sz="2400" u="sng">
                <a:solidFill>
                  <a:srgbClr val="7030A0"/>
                </a:solidFill>
                <a:latin typeface="Anfisa Grotesk" pitchFamily="2" charset="0"/>
              </a:rPr>
              <a:t>Ассоциация</a:t>
            </a:r>
            <a:r>
              <a:rPr lang="ru-RU" sz="2400">
                <a:solidFill>
                  <a:srgbClr val="7030A0"/>
                </a:solidFill>
                <a:latin typeface="Anfisa Grotesk" pitchFamily="2" charset="0"/>
              </a:rPr>
              <a:t> по теме: одно слово-предмет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latin typeface="Anfisa Grotesk" pitchFamily="2" charset="0"/>
              </a:rPr>
              <a:t>Работа по обучению дошкольников составлению </a:t>
            </a:r>
            <a:r>
              <a:rPr lang="ru-RU" sz="2800" dirty="0" err="1" smtClean="0">
                <a:solidFill>
                  <a:srgbClr val="FF0000"/>
                </a:solidFill>
                <a:latin typeface="Anfisa Grotesk" pitchFamily="2" charset="0"/>
              </a:rPr>
              <a:t>синквейна</a:t>
            </a:r>
            <a:r>
              <a:rPr lang="ru-RU" sz="2800" dirty="0" smtClean="0">
                <a:solidFill>
                  <a:srgbClr val="FF0000"/>
                </a:solidFill>
                <a:latin typeface="Anfisa Grotesk" pitchFamily="2" charset="0"/>
              </a:rPr>
              <a:t> ведется поэтапно</a:t>
            </a:r>
            <a:r>
              <a:rPr lang="ru-RU" sz="2400" dirty="0" smtClean="0"/>
              <a:t>: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n-US" sz="3600" b="1" dirty="0" smtClean="0">
                <a:solidFill>
                  <a:srgbClr val="B719A0"/>
                </a:solidFill>
                <a:latin typeface="Anfisa Grotesk" pitchFamily="2" charset="0"/>
              </a:rPr>
              <a:t>I</a:t>
            </a:r>
            <a:r>
              <a:rPr lang="ru-RU" sz="3600" b="1" dirty="0" smtClean="0">
                <a:solidFill>
                  <a:srgbClr val="B719A0"/>
                </a:solidFill>
                <a:latin typeface="Anfisa Grotesk" pitchFamily="2" charset="0"/>
              </a:rPr>
              <a:t> этап  </a:t>
            </a:r>
            <a:r>
              <a:rPr lang="ru-RU" sz="3600" dirty="0" smtClean="0">
                <a:solidFill>
                  <a:srgbClr val="B719A0"/>
                </a:solidFill>
                <a:latin typeface="Anfisa Grotesk" pitchFamily="2" charset="0"/>
              </a:rPr>
              <a:t>– подготовительный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B719A0"/>
                </a:solidFill>
                <a:latin typeface="Anfisa Grotesk" pitchFamily="2" charset="0"/>
              </a:rPr>
              <a:t>(сентябрь-декабрь первого года обучения)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Anfisa Grotesk" pitchFamily="2" charset="0"/>
              </a:rPr>
              <a:t>Цель:</a:t>
            </a:r>
            <a:r>
              <a:rPr lang="ru-RU" sz="2400" dirty="0" smtClean="0">
                <a:latin typeface="Anfisa Grotesk" pitchFamily="2" charset="0"/>
              </a:rPr>
              <a:t> знакомство и обогащение  словаря дошкольников словами-понятиями: «слово-предмет», «слово-определение», «слово-действие», «слово-ассоциация», «предложение»,  введение символов этих слов.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400" u="sng" dirty="0" smtClean="0">
                <a:latin typeface="Anfisa Grotesk" pitchFamily="2" charset="0"/>
              </a:rPr>
              <a:t>Словесные игры и упражнения </a:t>
            </a:r>
            <a:r>
              <a:rPr lang="ru-RU" sz="2400" dirty="0" smtClean="0">
                <a:latin typeface="Anfisa Grotesk" pitchFamily="2" charset="0"/>
              </a:rPr>
              <a:t>(«Кто это? Что это?»,  «Отгадай загадки»,  «Узнай по описанию»,  «Скажи, какой? какая? какое? какие?»,  «Подбери признаки», «Кто что делает?» и другие). Не требуют специальной подготовки, поэтому можно играть даже в свободное время.</a:t>
            </a:r>
          </a:p>
          <a:p>
            <a:pPr algn="just">
              <a:buFont typeface="Wingdings 2" pitchFamily="18" charset="2"/>
              <a:buNone/>
              <a:defRPr/>
            </a:pPr>
            <a:r>
              <a:rPr lang="ru-RU" sz="2400" dirty="0" smtClean="0">
                <a:latin typeface="Anfisa Grotesk" pitchFamily="2" charset="0"/>
              </a:rPr>
              <a:t>Дидактические игры (настольно-печатные материалы).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  <a:cs typeface="Andalus" panose="02020603050405020304" pitchFamily="18" charset="-78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2291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28600"/>
            <a:ext cx="8686800" cy="647700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ru-RU" sz="2800" smtClean="0">
                <a:solidFill>
                  <a:srgbClr val="7030A0"/>
                </a:solidFill>
                <a:latin typeface="Anfisa Grotesk" pitchFamily="2" charset="0"/>
              </a:rPr>
              <a:t>Условные обозначения слов для составления синквейна детьми: </a:t>
            </a:r>
          </a:p>
          <a:p>
            <a:pPr algn="ctr" eaLnBrk="1" hangingPunct="1">
              <a:buFont typeface="Arial" pitchFamily="34" charset="0"/>
              <a:buNone/>
            </a:pPr>
            <a:endParaRPr lang="ru-RU" sz="2800" i="1" smtClean="0">
              <a:solidFill>
                <a:srgbClr val="7030A0"/>
              </a:solidFill>
              <a:latin typeface="Anfisa Grotesk" pitchFamily="2" charset="0"/>
            </a:endParaRPr>
          </a:p>
        </p:txBody>
      </p:sp>
      <p:pic>
        <p:nvPicPr>
          <p:cNvPr id="13315" name="Рисунок 2" descr="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2200" y="762000"/>
            <a:ext cx="762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38400" y="2362200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733800" y="838200"/>
            <a:ext cx="3648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 </a:t>
            </a:r>
            <a:r>
              <a:rPr lang="ru-RU" sz="2800">
                <a:latin typeface="Anfisa Grotesk" pitchFamily="2" charset="0"/>
              </a:rPr>
              <a:t>Слово – живой предмет (кто?)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600" y="1600200"/>
            <a:ext cx="5334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3810000" y="1752600"/>
            <a:ext cx="3781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Anfisa Grotesk" pitchFamily="2" charset="0"/>
              </a:rPr>
              <a:t>Слово – неживой предмет (что?)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3276600" y="2514600"/>
            <a:ext cx="5668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Anfisa Grotesk" pitchFamily="2" charset="0"/>
              </a:rPr>
              <a:t>Слово – определение (какая? какой? какое? какие?)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3505200" y="3276600"/>
            <a:ext cx="44497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Слово – действие (что делает? что делают?)</a:t>
            </a:r>
          </a:p>
          <a:p>
            <a:endParaRPr lang="ru-RU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38400" y="3200400"/>
            <a:ext cx="7620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438400" y="3962400"/>
            <a:ext cx="91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43000" y="3962400"/>
            <a:ext cx="3163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4495800" y="4114800"/>
            <a:ext cx="1441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Предложение </a:t>
            </a:r>
          </a:p>
          <a:p>
            <a:endParaRPr lang="ru-RU" sz="2400">
              <a:latin typeface="Anfisa Grotesk" pitchFamily="2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86200" y="4800600"/>
            <a:ext cx="2063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nfisa Grotesk" pitchFamily="2" charset="0"/>
              </a:rPr>
              <a:t>Слово – ассоциация 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90800" y="4648200"/>
            <a:ext cx="685800" cy="685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C:\Users\Влад\Desktop\Си нквейн\IMG_77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3200400"/>
            <a:ext cx="3387725" cy="2895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Прямоугольник 8"/>
          <p:cNvSpPr>
            <a:spLocks noChangeArrowheads="1"/>
          </p:cNvSpPr>
          <p:nvPr/>
        </p:nvSpPr>
        <p:spPr bwMode="auto">
          <a:xfrm>
            <a:off x="533400" y="381000"/>
            <a:ext cx="8458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>
                <a:latin typeface="Anfisa Grotesk" pitchFamily="2" charset="0"/>
              </a:rPr>
              <a:t>                       </a:t>
            </a:r>
          </a:p>
          <a:p>
            <a:pPr>
              <a:buFont typeface="Wingdings 2" pitchFamily="18" charset="2"/>
              <a:buNone/>
            </a:pPr>
            <a:r>
              <a:rPr lang="ru-RU" sz="3600" b="1">
                <a:solidFill>
                  <a:srgbClr val="B719A0"/>
                </a:solidFill>
                <a:latin typeface="Anfisa Grotesk" pitchFamily="2" charset="0"/>
              </a:rPr>
              <a:t>          </a:t>
            </a:r>
            <a:r>
              <a:rPr lang="en-US" sz="3600" b="1">
                <a:solidFill>
                  <a:srgbClr val="B719A0"/>
                </a:solidFill>
                <a:latin typeface="Anfisa Grotesk" pitchFamily="2" charset="0"/>
              </a:rPr>
              <a:t>II</a:t>
            </a:r>
            <a:r>
              <a:rPr lang="ru-RU" sz="3600" b="1">
                <a:solidFill>
                  <a:srgbClr val="B719A0"/>
                </a:solidFill>
                <a:latin typeface="Anfisa Grotesk" pitchFamily="2" charset="0"/>
              </a:rPr>
              <a:t> этап </a:t>
            </a:r>
            <a:r>
              <a:rPr lang="ru-RU" sz="3600">
                <a:solidFill>
                  <a:srgbClr val="B719A0"/>
                </a:solidFill>
                <a:latin typeface="Anfisa Grotesk" pitchFamily="2" charset="0"/>
              </a:rPr>
              <a:t>– основной </a:t>
            </a:r>
            <a:r>
              <a:rPr lang="ru-RU" sz="2400">
                <a:solidFill>
                  <a:srgbClr val="B719A0"/>
                </a:solidFill>
                <a:latin typeface="Anfisa Grotesk" pitchFamily="2" charset="0"/>
              </a:rPr>
              <a:t>(январь  – май первого года обучения).</a:t>
            </a:r>
          </a:p>
          <a:p>
            <a:pPr>
              <a:buFont typeface="Wingdings 2" pitchFamily="18" charset="2"/>
              <a:buNone/>
            </a:pPr>
            <a:r>
              <a:rPr lang="ru-RU" sz="2400" b="1">
                <a:latin typeface="Anfisa Grotesk" pitchFamily="2" charset="0"/>
              </a:rPr>
              <a:t>Цель: </a:t>
            </a:r>
            <a:r>
              <a:rPr lang="ru-RU" sz="2400">
                <a:latin typeface="Anfisa Grotesk" pitchFamily="2" charset="0"/>
              </a:rPr>
              <a:t>знакомство с алгоритмом составления синквейна, формирование первоначального умения составлять синквейн (с помощью педагога).</a:t>
            </a:r>
          </a:p>
          <a:p>
            <a:pPr>
              <a:buFont typeface="Wingdings 2" pitchFamily="18" charset="2"/>
              <a:buNone/>
            </a:pPr>
            <a:endParaRPr lang="ru-RU" sz="2400" b="1" i="1">
              <a:latin typeface="Anfisa Grotesk" pitchFamily="2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800">
                <a:solidFill>
                  <a:srgbClr val="7030A0"/>
                </a:solidFill>
                <a:latin typeface="Anfisa Grotesk" pitchFamily="2" charset="0"/>
              </a:rPr>
              <a:t>Алгоритм составления синквейна для дошкольников: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7"/>
          <p:cNvSpPr>
            <a:spLocks noChangeArrowheads="1"/>
          </p:cNvSpPr>
          <p:nvPr/>
        </p:nvSpPr>
        <p:spPr bwMode="auto">
          <a:xfrm>
            <a:off x="609600" y="457200"/>
            <a:ext cx="7924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B719A0"/>
                </a:solidFill>
                <a:latin typeface="Anfisa Grotesk" pitchFamily="2" charset="0"/>
              </a:rPr>
              <a:t>                       </a:t>
            </a:r>
            <a:r>
              <a:rPr lang="en-US" sz="3600" b="1" dirty="0">
                <a:solidFill>
                  <a:srgbClr val="B719A0"/>
                </a:solidFill>
                <a:latin typeface="Anfisa Grotesk" pitchFamily="2" charset="0"/>
              </a:rPr>
              <a:t>III</a:t>
            </a:r>
            <a:r>
              <a:rPr lang="ru-RU" sz="3600" b="1" dirty="0">
                <a:solidFill>
                  <a:srgbClr val="B719A0"/>
                </a:solidFill>
                <a:latin typeface="Anfisa Grotesk" pitchFamily="2" charset="0"/>
              </a:rPr>
              <a:t> этап</a:t>
            </a:r>
            <a:r>
              <a:rPr lang="ru-RU" sz="3600" dirty="0">
                <a:solidFill>
                  <a:srgbClr val="B719A0"/>
                </a:solidFill>
                <a:latin typeface="Anfisa Grotesk" pitchFamily="2" charset="0"/>
              </a:rPr>
              <a:t> -практический </a:t>
            </a:r>
          </a:p>
          <a:p>
            <a:pPr algn="ctr"/>
            <a:r>
              <a:rPr lang="ru-RU" sz="2400" dirty="0">
                <a:solidFill>
                  <a:srgbClr val="B719A0"/>
                </a:solidFill>
                <a:latin typeface="Anfisa Grotesk" pitchFamily="2" charset="0"/>
              </a:rPr>
              <a:t>(до конца второго года обучения).</a:t>
            </a:r>
          </a:p>
          <a:p>
            <a:r>
              <a:rPr lang="ru-RU" sz="2400" b="1" dirty="0">
                <a:latin typeface="Anfisa Grotesk" pitchFamily="2" charset="0"/>
              </a:rPr>
              <a:t>Цель:</a:t>
            </a:r>
            <a:r>
              <a:rPr lang="ru-RU" sz="2400" dirty="0">
                <a:latin typeface="Anfisa Grotesk" pitchFamily="2" charset="0"/>
              </a:rPr>
              <a:t> Формирование</a:t>
            </a:r>
            <a:r>
              <a:rPr lang="en-US" sz="2400" dirty="0">
                <a:latin typeface="Anfisa Grotesk" pitchFamily="2" charset="0"/>
              </a:rPr>
              <a:t> </a:t>
            </a:r>
            <a:r>
              <a:rPr lang="ru-RU" sz="2400" dirty="0">
                <a:latin typeface="Anfisa Grotesk" pitchFamily="2" charset="0"/>
              </a:rPr>
              <a:t>умения и совершенствование навыка составления дидактического </a:t>
            </a:r>
            <a:r>
              <a:rPr lang="ru-RU" sz="2400" dirty="0" err="1">
                <a:latin typeface="Anfisa Grotesk" pitchFamily="2" charset="0"/>
              </a:rPr>
              <a:t>синквейна</a:t>
            </a:r>
            <a:r>
              <a:rPr lang="ru-RU" sz="2400" dirty="0">
                <a:latin typeface="Anfisa Grotesk" pitchFamily="2" charset="0"/>
              </a:rPr>
              <a:t> по лексическим темам.</a:t>
            </a:r>
          </a:p>
        </p:txBody>
      </p:sp>
      <p:sp>
        <p:nvSpPr>
          <p:cNvPr id="15363" name="Прямоугольник 8"/>
          <p:cNvSpPr>
            <a:spLocks noChangeArrowheads="1"/>
          </p:cNvSpPr>
          <p:nvPr/>
        </p:nvSpPr>
        <p:spPr bwMode="auto">
          <a:xfrm>
            <a:off x="304800" y="2133600"/>
            <a:ext cx="4572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99"/>
                </a:solidFill>
                <a:latin typeface="Anfisa Grotesk" pitchFamily="2" charset="0"/>
              </a:rPr>
              <a:t>Тема его может быть любой:</a:t>
            </a:r>
          </a:p>
          <a:p>
            <a:pPr>
              <a:buFont typeface="Wingdings" pitchFamily="2" charset="2"/>
              <a:buChar char="v"/>
            </a:pPr>
            <a:r>
              <a:rPr lang="ru-RU" sz="2400" b="1" i="1">
                <a:solidFill>
                  <a:srgbClr val="002060"/>
                </a:solidFill>
                <a:latin typeface="Anfisa Grotesk" pitchFamily="2" charset="0"/>
              </a:rPr>
              <a:t> </a:t>
            </a: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о природе;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 о картине и литературном герое;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 о маме или папе;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 о настроении;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 …</a:t>
            </a:r>
          </a:p>
          <a:p>
            <a:pPr>
              <a:buFont typeface="Wingdings" pitchFamily="2" charset="2"/>
              <a:buChar char="v"/>
            </a:pPr>
            <a:r>
              <a:rPr lang="ru-RU" sz="2400" i="1">
                <a:solidFill>
                  <a:srgbClr val="002060"/>
                </a:solidFill>
                <a:latin typeface="Anfisa Grotesk" pitchFamily="2" charset="0"/>
              </a:rPr>
              <a:t> 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766</Words>
  <Application>Microsoft Office PowerPoint</Application>
  <PresentationFormat>Экран (4:3)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6" baseType="lpstr">
      <vt:lpstr>Arial</vt:lpstr>
      <vt:lpstr>Times New Roman</vt:lpstr>
      <vt:lpstr>Segoe Script</vt:lpstr>
      <vt:lpstr>Garamond</vt:lpstr>
      <vt:lpstr>Segoe UI Light</vt:lpstr>
      <vt:lpstr>Anfisa Grotesk</vt:lpstr>
      <vt:lpstr>Book Antiqua</vt:lpstr>
      <vt:lpstr>Andalus</vt:lpstr>
      <vt:lpstr>Wingdings</vt:lpstr>
      <vt:lpstr>Alexandra Zeferino Two</vt:lpstr>
      <vt:lpstr>Andantino script</vt:lpstr>
      <vt:lpstr>Calibri</vt:lpstr>
      <vt:lpstr>Arabic Typesetting</vt:lpstr>
      <vt:lpstr>Wingdings 2</vt:lpstr>
      <vt:lpstr>Comic Sans MS</vt:lpstr>
      <vt:lpstr>Courier New</vt:lpstr>
      <vt:lpstr>Majestic</vt:lpstr>
      <vt:lpstr>Ariston</vt:lpstr>
      <vt:lpstr>Оформление по умолчанию</vt:lpstr>
      <vt:lpstr>Nezhny</vt:lpstr>
      <vt:lpstr> Использование технологии «СИНКВЕЙН»   в речевом развитии дошкольников</vt:lpstr>
      <vt:lpstr>                    «Речь - великая сила: она убеждает, обращает, принуждает»                                                                                                                      Р. Эмерсон </vt:lpstr>
      <vt:lpstr>Слайд 3</vt:lpstr>
      <vt:lpstr>Правила  написания  синквейна:</vt:lpstr>
      <vt:lpstr>   Алгоритм составления синквейна   </vt:lpstr>
      <vt:lpstr>Слайд 6</vt:lpstr>
      <vt:lpstr>Слайд 7</vt:lpstr>
      <vt:lpstr>Слайд 8</vt:lpstr>
      <vt:lpstr>Слайд 9</vt:lpstr>
      <vt:lpstr>Дети сочиняют синквейны</vt:lpstr>
      <vt:lpstr>   ДОМ</vt:lpstr>
      <vt:lpstr>Составить синквейн по  теме «Семья»</vt:lpstr>
      <vt:lpstr>СИНКВЕЙН -ЗАГАДКА</vt:lpstr>
      <vt:lpstr>Педагогическая ценность</vt:lpstr>
      <vt:lpstr>Синквейн о синквейне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on</cp:lastModifiedBy>
  <cp:revision>90</cp:revision>
  <cp:lastPrinted>1601-01-01T00:00:00Z</cp:lastPrinted>
  <dcterms:created xsi:type="dcterms:W3CDTF">1601-01-01T00:00:00Z</dcterms:created>
  <dcterms:modified xsi:type="dcterms:W3CDTF">2018-02-01T11:28:44Z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