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0" r:id="rId3"/>
    <p:sldId id="281" r:id="rId4"/>
    <p:sldId id="282" r:id="rId5"/>
    <p:sldId id="285" r:id="rId6"/>
    <p:sldId id="286" r:id="rId7"/>
    <p:sldId id="295" r:id="rId8"/>
    <p:sldId id="309" r:id="rId9"/>
    <p:sldId id="284" r:id="rId10"/>
    <p:sldId id="268" r:id="rId11"/>
    <p:sldId id="269" r:id="rId12"/>
    <p:sldId id="287" r:id="rId13"/>
    <p:sldId id="334" r:id="rId14"/>
    <p:sldId id="314" r:id="rId15"/>
    <p:sldId id="315" r:id="rId16"/>
    <p:sldId id="288" r:id="rId17"/>
    <p:sldId id="305" r:id="rId18"/>
    <p:sldId id="328" r:id="rId19"/>
    <p:sldId id="340" r:id="rId20"/>
    <p:sldId id="329" r:id="rId21"/>
    <p:sldId id="330" r:id="rId22"/>
    <p:sldId id="333" r:id="rId23"/>
    <p:sldId id="331" r:id="rId24"/>
    <p:sldId id="263" r:id="rId25"/>
    <p:sldId id="267" r:id="rId26"/>
    <p:sldId id="264" r:id="rId27"/>
    <p:sldId id="318" r:id="rId28"/>
    <p:sldId id="303" r:id="rId29"/>
    <p:sldId id="317" r:id="rId30"/>
    <p:sldId id="307" r:id="rId31"/>
    <p:sldId id="278" r:id="rId32"/>
    <p:sldId id="279" r:id="rId33"/>
    <p:sldId id="296" r:id="rId34"/>
    <p:sldId id="342" r:id="rId35"/>
    <p:sldId id="308" r:id="rId36"/>
    <p:sldId id="322" r:id="rId37"/>
    <p:sldId id="280" r:id="rId38"/>
    <p:sldId id="298" r:id="rId39"/>
    <p:sldId id="297" r:id="rId40"/>
    <p:sldId id="323" r:id="rId41"/>
    <p:sldId id="324" r:id="rId42"/>
    <p:sldId id="326" r:id="rId43"/>
    <p:sldId id="300" r:id="rId44"/>
    <p:sldId id="310" r:id="rId45"/>
    <p:sldId id="274" r:id="rId46"/>
    <p:sldId id="320" r:id="rId47"/>
    <p:sldId id="289" r:id="rId48"/>
    <p:sldId id="339" r:id="rId49"/>
    <p:sldId id="341" r:id="rId50"/>
    <p:sldId id="332" r:id="rId51"/>
    <p:sldId id="266" r:id="rId52"/>
    <p:sldId id="275" r:id="rId53"/>
    <p:sldId id="290" r:id="rId54"/>
    <p:sldId id="321" r:id="rId55"/>
    <p:sldId id="335" r:id="rId56"/>
    <p:sldId id="336" r:id="rId57"/>
    <p:sldId id="337" r:id="rId58"/>
    <p:sldId id="338" r:id="rId59"/>
    <p:sldId id="258" r:id="rId60"/>
    <p:sldId id="262" r:id="rId61"/>
    <p:sldId id="302" r:id="rId62"/>
    <p:sldId id="265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'[Диаграмма в Microsoft Office Word]Лист1'!$B$1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Word]Лист1'!$B$2:$B$3</c:f>
              <c:numCache>
                <c:formatCode>General</c:formatCode>
                <c:ptCount val="2"/>
                <c:pt idx="0">
                  <c:v>4</c:v>
                </c:pt>
                <c:pt idx="1">
                  <c:v>44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Word]Лист1'!$C$1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Word]Лист1'!$C$2:$C$3</c:f>
              <c:numCache>
                <c:formatCode>General</c:formatCode>
                <c:ptCount val="2"/>
                <c:pt idx="0">
                  <c:v>52</c:v>
                </c:pt>
                <c:pt idx="1">
                  <c:v>50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Office Word]Лист1'!$D$1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Word]Лист1'!$D$2:$D$3</c:f>
              <c:numCache>
                <c:formatCode>General</c:formatCode>
                <c:ptCount val="2"/>
                <c:pt idx="0">
                  <c:v>44</c:v>
                </c:pt>
                <c:pt idx="1">
                  <c:v>2</c:v>
                </c:pt>
              </c:numCache>
            </c:numRef>
          </c:val>
        </c:ser>
        <c:axId val="71007232"/>
        <c:axId val="71824896"/>
      </c:barChart>
      <c:catAx>
        <c:axId val="71007232"/>
        <c:scaling>
          <c:orientation val="minMax"/>
        </c:scaling>
        <c:axPos val="b"/>
        <c:tickLblPos val="nextTo"/>
        <c:crossAx val="71824896"/>
        <c:crosses val="autoZero"/>
        <c:auto val="1"/>
        <c:lblAlgn val="ctr"/>
        <c:lblOffset val="100"/>
      </c:catAx>
      <c:valAx>
        <c:axId val="71824896"/>
        <c:scaling>
          <c:orientation val="minMax"/>
        </c:scaling>
        <c:axPos val="l"/>
        <c:majorGridlines/>
        <c:numFmt formatCode="General" sourceLinked="1"/>
        <c:tickLblPos val="nextTo"/>
        <c:crossAx val="710072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'[Диаграмма в Microsoft Office Word]Лист1'!$B$1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Word]Лист1'!$B$2:$B$3</c:f>
              <c:numCache>
                <c:formatCode>General</c:formatCode>
                <c:ptCount val="2"/>
                <c:pt idx="1">
                  <c:v>35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Word]Лист1'!$C$1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Word]Лист1'!$C$2:$C$3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Office Word]Лист1'!$D$1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Word]Лист1'!$D$2:$D$3</c:f>
              <c:numCache>
                <c:formatCode>General</c:formatCode>
                <c:ptCount val="2"/>
                <c:pt idx="0">
                  <c:v>50</c:v>
                </c:pt>
                <c:pt idx="1">
                  <c:v>6</c:v>
                </c:pt>
              </c:numCache>
            </c:numRef>
          </c:val>
        </c:ser>
        <c:axId val="72560000"/>
        <c:axId val="72561792"/>
      </c:barChart>
      <c:catAx>
        <c:axId val="72560000"/>
        <c:scaling>
          <c:orientation val="minMax"/>
        </c:scaling>
        <c:axPos val="b"/>
        <c:tickLblPos val="nextTo"/>
        <c:crossAx val="72561792"/>
        <c:crosses val="autoZero"/>
        <c:auto val="1"/>
        <c:lblAlgn val="ctr"/>
        <c:lblOffset val="100"/>
      </c:catAx>
      <c:valAx>
        <c:axId val="72561792"/>
        <c:scaling>
          <c:orientation val="minMax"/>
        </c:scaling>
        <c:axPos val="l"/>
        <c:majorGridlines/>
        <c:numFmt formatCode="General" sourceLinked="1"/>
        <c:tickLblPos val="nextTo"/>
        <c:crossAx val="725600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'Лист1'!$A$2:$A$3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'Лист1'!$B$2:$B$3</c:f>
              <c:numCache>
                <c:formatCode>General</c:formatCode>
                <c:ptCount val="2"/>
                <c:pt idx="0">
                  <c:v>18</c:v>
                </c:pt>
                <c:pt idx="1">
                  <c:v>35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'Лист1'!$A$2:$A$3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'Лист1'!$C$2:$C$3</c:f>
              <c:numCache>
                <c:formatCode>General</c:formatCode>
                <c:ptCount val="2"/>
                <c:pt idx="0">
                  <c:v>70</c:v>
                </c:pt>
                <c:pt idx="1">
                  <c:v>65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'Лист1'!$A$2:$A$3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'Лист1'!$D$2:$D$3</c:f>
              <c:numCache>
                <c:formatCode>General</c:formatCode>
                <c:ptCount val="2"/>
                <c:pt idx="0">
                  <c:v>12</c:v>
                </c:pt>
              </c:numCache>
            </c:numRef>
          </c:val>
        </c:ser>
        <c:axId val="76269440"/>
        <c:axId val="76270976"/>
      </c:barChart>
      <c:catAx>
        <c:axId val="76269440"/>
        <c:scaling>
          <c:orientation val="minMax"/>
        </c:scaling>
        <c:axPos val="b"/>
        <c:tickLblPos val="nextTo"/>
        <c:crossAx val="76270976"/>
        <c:crosses val="autoZero"/>
        <c:auto val="1"/>
        <c:lblAlgn val="ctr"/>
        <c:lblOffset val="100"/>
      </c:catAx>
      <c:valAx>
        <c:axId val="76270976"/>
        <c:scaling>
          <c:orientation val="minMax"/>
        </c:scaling>
        <c:axPos val="l"/>
        <c:majorGridlines/>
        <c:numFmt formatCode="General" sourceLinked="1"/>
        <c:tickLblPos val="nextTo"/>
        <c:crossAx val="7626944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'Лист1'!$A$2:$A$3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'Лист1'!$B$2:$B$3</c:f>
              <c:numCache>
                <c:formatCode>General</c:formatCode>
                <c:ptCount val="2"/>
                <c:pt idx="0">
                  <c:v>18</c:v>
                </c:pt>
                <c:pt idx="1">
                  <c:v>35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'Лист1'!$A$2:$A$3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'Лист1'!$C$2:$C$3</c:f>
              <c:numCache>
                <c:formatCode>General</c:formatCode>
                <c:ptCount val="2"/>
                <c:pt idx="0">
                  <c:v>70</c:v>
                </c:pt>
                <c:pt idx="1">
                  <c:v>65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'Лист1'!$A$2:$A$3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'Лист1'!$D$2:$D$3</c:f>
              <c:numCache>
                <c:formatCode>General</c:formatCode>
                <c:ptCount val="2"/>
                <c:pt idx="0">
                  <c:v>12</c:v>
                </c:pt>
              </c:numCache>
            </c:numRef>
          </c:val>
        </c:ser>
        <c:axId val="101204352"/>
        <c:axId val="101205888"/>
      </c:barChart>
      <c:catAx>
        <c:axId val="101204352"/>
        <c:scaling>
          <c:orientation val="minMax"/>
        </c:scaling>
        <c:axPos val="b"/>
        <c:tickLblPos val="nextTo"/>
        <c:crossAx val="101205888"/>
        <c:crosses val="autoZero"/>
        <c:auto val="1"/>
        <c:lblAlgn val="ctr"/>
        <c:lblOffset val="100"/>
      </c:catAx>
      <c:valAx>
        <c:axId val="101205888"/>
        <c:scaling>
          <c:orientation val="minMax"/>
        </c:scaling>
        <c:axPos val="l"/>
        <c:majorGridlines/>
        <c:numFmt formatCode="General" sourceLinked="1"/>
        <c:tickLblPos val="nextTo"/>
        <c:crossAx val="1012043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'[Диаграмма в Microsoft Office Word]Лист1'!$B$1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'[Диаграмма в Microsoft Office Word]Лист1'!$C$1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Word]Лист1'!$C$2:$C$3</c:f>
              <c:numCache>
                <c:formatCode>General</c:formatCode>
                <c:ptCount val="2"/>
                <c:pt idx="0">
                  <c:v>35</c:v>
                </c:pt>
                <c:pt idx="1">
                  <c:v>70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Office Word]Лист1'!$D$1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'[Диаграмма в Microsoft Office Word]Лист1'!$A$2:$A$3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'[Диаграмма в Microsoft Office Word]Лист1'!$D$2:$D$3</c:f>
              <c:numCache>
                <c:formatCode>General</c:formatCode>
                <c:ptCount val="2"/>
                <c:pt idx="0">
                  <c:v>65</c:v>
                </c:pt>
                <c:pt idx="1">
                  <c:v>30</c:v>
                </c:pt>
              </c:numCache>
            </c:numRef>
          </c:val>
        </c:ser>
        <c:axId val="72590464"/>
        <c:axId val="72592000"/>
      </c:barChart>
      <c:catAx>
        <c:axId val="72590464"/>
        <c:scaling>
          <c:orientation val="minMax"/>
        </c:scaling>
        <c:axPos val="b"/>
        <c:tickLblPos val="nextTo"/>
        <c:crossAx val="72592000"/>
        <c:crosses val="autoZero"/>
        <c:auto val="1"/>
        <c:lblAlgn val="ctr"/>
        <c:lblOffset val="100"/>
      </c:catAx>
      <c:valAx>
        <c:axId val="72592000"/>
        <c:scaling>
          <c:orientation val="minMax"/>
        </c:scaling>
        <c:axPos val="l"/>
        <c:majorGridlines/>
        <c:numFmt formatCode="General" sourceLinked="1"/>
        <c:tickLblPos val="nextTo"/>
        <c:crossAx val="725904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276C7-6DCD-4D40-90D3-92F247296A84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134A-8FBC-4515-BEF0-B43BEB1A9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134A-8FBC-4515-BEF0-B43BEB1A9D5C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88F8E-5608-4E8D-A958-08F90014CA88}" type="datetimeFigureOut">
              <a:rPr lang="ru-RU" smtClean="0"/>
              <a:pPr/>
              <a:t>15.05.2016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33256-DBEE-487C-BD24-BB374B6A6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36" y="0"/>
            <a:ext cx="41039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Группа 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Семицветик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480" y="57148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Возраст детей 3-6 л</a:t>
            </a:r>
            <a:r>
              <a:rPr lang="ru-RU" sz="2400" dirty="0" smtClean="0">
                <a:solidFill>
                  <a:srgbClr val="0070C0"/>
                </a:solidFill>
              </a:rPr>
              <a:t>ет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142984"/>
            <a:ext cx="813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Списочный состав группы</a:t>
            </a:r>
            <a:r>
              <a:rPr lang="ru-RU" sz="2000" b="1" dirty="0" smtClean="0">
                <a:solidFill>
                  <a:srgbClr val="FF0000"/>
                </a:solidFill>
              </a:rPr>
              <a:t> - 28 </a:t>
            </a:r>
            <a:r>
              <a:rPr lang="ru-RU" sz="2000" b="1" dirty="0" smtClean="0">
                <a:solidFill>
                  <a:srgbClr val="002060"/>
                </a:solidFill>
              </a:rPr>
              <a:t>детей;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Девочек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Мальчиков-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15;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полных семей  -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неполных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6;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многодетных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-7 </a:t>
            </a: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86644" y="10715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027" name="Picture 3" descr="C:\Users\on\Desktop\фото Матвей\DSC_0800.JPG"/>
          <p:cNvPicPr>
            <a:picLocks noChangeAspect="1" noChangeArrowheads="1"/>
          </p:cNvPicPr>
          <p:nvPr/>
        </p:nvPicPr>
        <p:blipFill>
          <a:blip r:embed="rId2" cstate="print"/>
          <a:srcRect t="19531" r="5468"/>
          <a:stretch>
            <a:fillRect/>
          </a:stretch>
        </p:blipFill>
        <p:spPr bwMode="auto">
          <a:xfrm>
            <a:off x="785786" y="2214554"/>
            <a:ext cx="7636898" cy="433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33265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Юбилей МБДОУ «ДСОВ «Лесная сказка»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Виктория Алексеевна\Desktop\Отчёт 2015 - 2016\DSC01094.JPG"/>
          <p:cNvPicPr/>
          <p:nvPr/>
        </p:nvPicPr>
        <p:blipFill>
          <a:blip r:embed="rId2" cstate="print"/>
          <a:srcRect l="5155" t="13433" r="5155" b="24300"/>
          <a:stretch>
            <a:fillRect/>
          </a:stretch>
        </p:blipFill>
        <p:spPr bwMode="auto">
          <a:xfrm>
            <a:off x="899592" y="1556792"/>
            <a:ext cx="756084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Соревнования между группами 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«Пчёлки» «Спортивная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Югра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 Алексеевна\Desktop\Отчёт 2015 - 2016\Сайт Семицветик — копия\IMG_20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840761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Виктория Алексеевна\Desktop\Отчёт 2015 - 2016\Сайт Семицветик — копия\IMG_2061.JPG"/>
          <p:cNvPicPr/>
          <p:nvPr/>
        </p:nvPicPr>
        <p:blipFill>
          <a:blip r:embed="rId2" cstate="print"/>
          <a:srcRect l="19149" t="11322" b="21875"/>
          <a:stretch>
            <a:fillRect/>
          </a:stretch>
        </p:blipFill>
        <p:spPr bwMode="auto">
          <a:xfrm>
            <a:off x="539552" y="980728"/>
            <a:ext cx="8208912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с фотика\111_PANA\112_PANA\P11206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68258"/>
            <a:ext cx="7344816" cy="522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79712" y="26064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«Снежная сказка»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рождения книги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Виктория Алексеевна\Desktop\Отчёт 2015 - 2016\111SSCAM\SNV188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6048671" cy="475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иктория Алексеевна\Desktop\Отчёт 2015 - 2016\111SSCAM\SNV189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705678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33265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Спортивный праздник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«Космическое путешествие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Виктория Алексеевна\Desktop\Отчёт 2015 - 2016\Мальцева\DSC_0817.JPG"/>
          <p:cNvPicPr/>
          <p:nvPr/>
        </p:nvPicPr>
        <p:blipFill>
          <a:blip r:embed="rId2" cstate="print"/>
          <a:srcRect l="19134"/>
          <a:stretch>
            <a:fillRect/>
          </a:stretch>
        </p:blipFill>
        <p:spPr bwMode="auto">
          <a:xfrm>
            <a:off x="1619672" y="1700808"/>
            <a:ext cx="568863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иктория Алексеевна\Desktop\Отчёт 2015 - 2016\Мальцева\DSC_0822.JPG"/>
          <p:cNvPicPr/>
          <p:nvPr/>
        </p:nvPicPr>
        <p:blipFill>
          <a:blip r:embed="rId2" cstate="print"/>
          <a:srcRect l="7143" r="4464" b="15942"/>
          <a:stretch>
            <a:fillRect/>
          </a:stretch>
        </p:blipFill>
        <p:spPr bwMode="auto">
          <a:xfrm>
            <a:off x="755576" y="908720"/>
            <a:ext cx="784887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r="2835"/>
          <a:stretch>
            <a:fillRect/>
          </a:stretch>
        </p:blipFill>
        <p:spPr bwMode="auto">
          <a:xfrm>
            <a:off x="179512" y="332656"/>
            <a:ext cx="42484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32048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018" y="188640"/>
            <a:ext cx="442629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392392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5984" y="0"/>
            <a:ext cx="53587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Интересные события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ребят  с инспектором ГИБДД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иктория Алексеевна\Desktop\Отчёт 2015 - 2016\Движение без опасномти\Фото0187.jpg"/>
          <p:cNvPicPr>
            <a:picLocks noChangeAspect="1" noChangeArrowheads="1"/>
          </p:cNvPicPr>
          <p:nvPr/>
        </p:nvPicPr>
        <p:blipFill>
          <a:blip r:embed="rId2" cstate="print"/>
          <a:srcRect l="13846" r="6154"/>
          <a:stretch>
            <a:fillRect/>
          </a:stretch>
        </p:blipFill>
        <p:spPr bwMode="auto">
          <a:xfrm>
            <a:off x="539552" y="1412776"/>
            <a:ext cx="3816424" cy="308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Виктория Алексеевна\Desktop\Отчёт 2015 - 2016\Движение без опасномти\Фото0191.jpg"/>
          <p:cNvPicPr>
            <a:picLocks noChangeAspect="1" noChangeArrowheads="1"/>
          </p:cNvPicPr>
          <p:nvPr/>
        </p:nvPicPr>
        <p:blipFill>
          <a:blip r:embed="rId3" cstate="print"/>
          <a:srcRect r="4054"/>
          <a:stretch>
            <a:fillRect/>
          </a:stretch>
        </p:blipFill>
        <p:spPr bwMode="auto">
          <a:xfrm>
            <a:off x="4644008" y="3429000"/>
            <a:ext cx="4248472" cy="315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4355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 Алексеевна\AppData\Local\Temp\Rar$DI10.416\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417646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3578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 Алексеевна\AppData\Local\Temp\Rar$DI21.528\ОД-СЧ ¦ 51-021-Останин Кирилл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96044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18122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42294" cy="599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332656"/>
            <a:ext cx="424847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r="4706"/>
          <a:stretch>
            <a:fillRect/>
          </a:stretch>
        </p:blipFill>
        <p:spPr bwMode="auto">
          <a:xfrm>
            <a:off x="4860032" y="332656"/>
            <a:ext cx="403244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84" y="214290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Достижения детей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Виктория Алексеевна\AppData\Local\Temp\Rar$DI08.600\диплом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10445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 Алексеевна\AppData\Local\Temp\Rar$DI62.304\диплом0042,,,,,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32048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иктория Алексеевна\AppData\Local\Temp\Rar$DI24.008\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7646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 Алексеевна\AppData\Local\Temp\Rar$DI24.712\diplom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1044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иктория Алексеевна\AppData\Local\Temp\Rar$DI50.712\диплом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03244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104456" cy="593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иктория Алексеевна\AppData\Local\Temp\Rar$DI79.528\z24851d201604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032448" cy="609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Эйзенбраун В.А\юный шахматист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25508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Виктория Алексеевна\AppData\Local\Temp\Rar$DI62.416\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03244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 Алексеевна\AppData\Local\Temp\Rar$DI20.416\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1044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иктория Алексеевна\AppData\Local\Temp\Rar$DI36.120\diplom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04456" cy="627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 Алексеевна\AppData\Local\Temp\Rar$DI37.120\diplom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283969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7422" y="214290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Шахматный турнир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8331"/>
            <a:ext cx="6408711" cy="477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фото детей\фото дети\DSC_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215338" cy="547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0232" y="214290"/>
            <a:ext cx="471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Выставки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500174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Фотовыставка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«Загляни в мамины глаза»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D:\фото с фотика\111_PANA\112_PANA\P1120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04456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фото с фотика\111_PANA\112_PANA\P11205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459504" cy="321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620688"/>
            <a:ext cx="5290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Выставка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к 25 –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летию</a:t>
            </a:r>
            <a:r>
              <a:rPr lang="ru-RU" sz="2800" b="1" i="1" dirty="0" smtClean="0">
                <a:solidFill>
                  <a:srgbClr val="C00000"/>
                </a:solidFill>
              </a:rPr>
              <a:t> МБДОУ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 «ДСОВ «Лесная сказка»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D:\фото с фотика\111_PANA\112_PANA\P11204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2936"/>
            <a:ext cx="439248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фото с фотика\111_PANA\112_PANA\P11204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4090701" cy="381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040" y="571480"/>
            <a:ext cx="421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«Ёлочка - красавица</a:t>
            </a:r>
            <a:r>
              <a:rPr lang="ru-RU" sz="2800" b="1" i="1" dirty="0" smtClean="0">
                <a:solidFill>
                  <a:srgbClr val="C00000"/>
                </a:solidFill>
              </a:rPr>
              <a:t>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D:\фото с фотика\111_PANA\112_PANA\P11207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04664"/>
            <a:ext cx="432048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фото с фотика\111_PANA\112_PANA\P11207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424847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Выставка рисунков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«Детство под защитой» </a:t>
            </a:r>
          </a:p>
        </p:txBody>
      </p:sp>
      <p:pic>
        <p:nvPicPr>
          <p:cNvPr id="3" name="Рисунок 2" descr="D:\фото с фотика\111_PANA\P1120928.JPG"/>
          <p:cNvPicPr/>
          <p:nvPr/>
        </p:nvPicPr>
        <p:blipFill>
          <a:blip r:embed="rId2" cstate="print"/>
          <a:srcRect l="30625" t="1709" r="5768" b="3419"/>
          <a:stretch>
            <a:fillRect/>
          </a:stretch>
        </p:blipFill>
        <p:spPr bwMode="auto">
          <a:xfrm>
            <a:off x="4932040" y="332656"/>
            <a:ext cx="392544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фото с фотика\111_PANA\P1120929.JPG"/>
          <p:cNvPicPr/>
          <p:nvPr/>
        </p:nvPicPr>
        <p:blipFill>
          <a:blip r:embed="rId3" cstate="print"/>
          <a:srcRect r="37146"/>
          <a:stretch>
            <a:fillRect/>
          </a:stretch>
        </p:blipFill>
        <p:spPr bwMode="auto">
          <a:xfrm>
            <a:off x="539552" y="2060848"/>
            <a:ext cx="3816424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714356"/>
            <a:ext cx="435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Выставка рисунков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к празднику 8 Марта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Виктория Алексеевна\Desktop\Отчёт 2015 - 2016\статья выставка рисунков\P1120904.JPG"/>
          <p:cNvPicPr/>
          <p:nvPr/>
        </p:nvPicPr>
        <p:blipFill>
          <a:blip r:embed="rId2" cstate="print"/>
          <a:srcRect r="1667" b="5023"/>
          <a:stretch>
            <a:fillRect/>
          </a:stretch>
        </p:blipFill>
        <p:spPr bwMode="auto">
          <a:xfrm>
            <a:off x="179512" y="476672"/>
            <a:ext cx="424847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7843"/>
          <a:stretch>
            <a:fillRect/>
          </a:stretch>
        </p:blipFill>
        <p:spPr bwMode="auto">
          <a:xfrm>
            <a:off x="4644008" y="2996952"/>
            <a:ext cx="428670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Выставка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ко Дню Космонавтики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фото с фотика\111_PANA\P1120960.JPG"/>
          <p:cNvPicPr/>
          <p:nvPr/>
        </p:nvPicPr>
        <p:blipFill>
          <a:blip r:embed="rId2" cstate="print"/>
          <a:srcRect l="7414" r="3615"/>
          <a:stretch>
            <a:fillRect/>
          </a:stretch>
        </p:blipFill>
        <p:spPr bwMode="auto">
          <a:xfrm>
            <a:off x="5004048" y="260648"/>
            <a:ext cx="381642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фото с фотика\111_PANA\P11209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453650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642918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«Светлый праздник Пасхи»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D:\фото с фотика\111_PANA\P11209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446449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фото с фотика\111_PANA\P1120991.JPG"/>
          <p:cNvPicPr/>
          <p:nvPr/>
        </p:nvPicPr>
        <p:blipFill>
          <a:blip r:embed="rId3" cstate="print"/>
          <a:srcRect l="13083" t="3878" r="6967" b="4980"/>
          <a:stretch>
            <a:fillRect/>
          </a:stretch>
        </p:blipFill>
        <p:spPr bwMode="auto">
          <a:xfrm>
            <a:off x="4716016" y="188640"/>
            <a:ext cx="424847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0232" y="0"/>
            <a:ext cx="49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Праздник Осени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Осенины</a:t>
            </a:r>
            <a:r>
              <a:rPr lang="ru-RU" sz="3200" b="1" i="1" dirty="0" smtClean="0">
                <a:solidFill>
                  <a:srgbClr val="C00000"/>
                </a:solidFill>
              </a:rPr>
              <a:t> на Руси»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056784" cy="460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0"/>
            <a:ext cx="674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Новый год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Виктория Алексеевна\Desktop\Отчёт 2015 - 2016\новый год\SNV18677.JPG"/>
          <p:cNvPicPr/>
          <p:nvPr/>
        </p:nvPicPr>
        <p:blipFill>
          <a:blip r:embed="rId2" cstate="print"/>
          <a:srcRect b="6557"/>
          <a:stretch>
            <a:fillRect/>
          </a:stretch>
        </p:blipFill>
        <p:spPr bwMode="auto">
          <a:xfrm>
            <a:off x="827584" y="980728"/>
            <a:ext cx="75608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Виктория Алексеевна\Desktop\Отчёт 2015 - 2016\Шахматный турнир статья\P1120336.JPG"/>
          <p:cNvPicPr/>
          <p:nvPr/>
        </p:nvPicPr>
        <p:blipFill>
          <a:blip r:embed="rId2" cstate="print"/>
          <a:srcRect l="17808" t="3672" r="14209" b="13153"/>
          <a:stretch>
            <a:fillRect/>
          </a:stretch>
        </p:blipFill>
        <p:spPr bwMode="auto">
          <a:xfrm>
            <a:off x="1259632" y="332656"/>
            <a:ext cx="6552728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иктория Алексеевна\Desktop\Отчёт 2015 - 2016\новый год\SNV18650.JPG"/>
          <p:cNvPicPr/>
          <p:nvPr/>
        </p:nvPicPr>
        <p:blipFill>
          <a:blip r:embed="rId2" cstate="print"/>
          <a:srcRect t="5263" b="15789"/>
          <a:stretch>
            <a:fillRect/>
          </a:stretch>
        </p:blipFill>
        <p:spPr bwMode="auto">
          <a:xfrm>
            <a:off x="251520" y="260648"/>
            <a:ext cx="496855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Виктория Алексеевна\Desktop\Отчёт 2015 - 2016\новый год\SNV18663.JPG"/>
          <p:cNvPicPr/>
          <p:nvPr/>
        </p:nvPicPr>
        <p:blipFill>
          <a:blip r:embed="rId3" cstate="print"/>
          <a:srcRect b="5934"/>
          <a:stretch>
            <a:fillRect/>
          </a:stretch>
        </p:blipFill>
        <p:spPr bwMode="auto">
          <a:xfrm>
            <a:off x="3995936" y="3429000"/>
            <a:ext cx="482453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6064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23 февраля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128" t="11268" b="11268"/>
          <a:stretch>
            <a:fillRect/>
          </a:stretch>
        </p:blipFill>
        <p:spPr bwMode="auto">
          <a:xfrm>
            <a:off x="539552" y="980728"/>
            <a:ext cx="828092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иктория Алексеевна\Desktop\Отчёт 2015 - 2016\23 февраля\SNV19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1764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Виктория Алексеевна\Desktop\Отчёт 2015 - 2016\23 февраля\SNV18995.JPG"/>
          <p:cNvPicPr/>
          <p:nvPr/>
        </p:nvPicPr>
        <p:blipFill>
          <a:blip r:embed="rId3" cstate="print"/>
          <a:srcRect l="16995" r="25094" b="9435"/>
          <a:stretch>
            <a:fillRect/>
          </a:stretch>
        </p:blipFill>
        <p:spPr bwMode="auto">
          <a:xfrm>
            <a:off x="4860032" y="188640"/>
            <a:ext cx="406794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8860" y="214290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8 Марта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Виктория Алексеевна\Desktop\Отчёт 2015 - 2016\8 марта\SNV19245.JPG"/>
          <p:cNvPicPr/>
          <p:nvPr/>
        </p:nvPicPr>
        <p:blipFill>
          <a:blip r:embed="rId2" cstate="print"/>
          <a:srcRect l="5769" t="14885" r="7692"/>
          <a:stretch>
            <a:fillRect/>
          </a:stretch>
        </p:blipFill>
        <p:spPr bwMode="auto">
          <a:xfrm>
            <a:off x="1043608" y="1052736"/>
            <a:ext cx="72008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детей\P1110291.JPG"/>
          <p:cNvPicPr>
            <a:picLocks noChangeAspect="1" noChangeArrowheads="1"/>
          </p:cNvPicPr>
          <p:nvPr/>
        </p:nvPicPr>
        <p:blipFill>
          <a:blip r:embed="rId2" cstate="print"/>
          <a:srcRect l="19531" t="34375" r="14844" b="14583"/>
          <a:stretch>
            <a:fillRect/>
          </a:stretch>
        </p:blipFill>
        <p:spPr bwMode="auto">
          <a:xfrm>
            <a:off x="251520" y="332656"/>
            <a:ext cx="4968552" cy="3087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E:\фото детей\P1110298.JPG"/>
          <p:cNvPicPr>
            <a:picLocks noChangeAspect="1" noChangeArrowheads="1"/>
          </p:cNvPicPr>
          <p:nvPr/>
        </p:nvPicPr>
        <p:blipFill>
          <a:blip r:embed="rId3" cstate="print"/>
          <a:srcRect l="6715" t="19415" r="21094"/>
          <a:stretch>
            <a:fillRect/>
          </a:stretch>
        </p:blipFill>
        <p:spPr bwMode="auto">
          <a:xfrm>
            <a:off x="4499992" y="3573016"/>
            <a:ext cx="4242972" cy="2969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480" y="142852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Достижения педагогов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4176464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D:\Эйзенбраун В.А\диплом0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399593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Эйзенбраун В.А\ДИПЛОМ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2940"/>
            <a:ext cx="4032448" cy="630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 Алексеевна\AppData\Local\Temp\Rar$DI97.120\Сертификат 38-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35597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иктория Алексеевна\AppData\Local\Temp\Rar$DI01.304\сертифика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7646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 Алексеевна\AppData\Local\Temp\Rar$DI62.008\сертификат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403244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551"/>
          <a:stretch>
            <a:fillRect/>
          </a:stretch>
        </p:blipFill>
        <p:spPr bwMode="auto">
          <a:xfrm>
            <a:off x="4644008" y="332656"/>
            <a:ext cx="4139952" cy="62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Эйзенбраун В.А\diplo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32656"/>
            <a:ext cx="4032448" cy="63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130" r="2321"/>
          <a:stretch>
            <a:fillRect/>
          </a:stretch>
        </p:blipFill>
        <p:spPr bwMode="auto">
          <a:xfrm>
            <a:off x="179513" y="332656"/>
            <a:ext cx="446449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576" y="260648"/>
            <a:ext cx="423642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0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детского творчества 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Талинские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звёздочки»</a:t>
            </a:r>
          </a:p>
        </p:txBody>
      </p:sp>
      <p:pic>
        <p:nvPicPr>
          <p:cNvPr id="5" name="Рисунок 4" descr="D:\фото с телефона 2\Фото0243.jpg"/>
          <p:cNvPicPr/>
          <p:nvPr/>
        </p:nvPicPr>
        <p:blipFill>
          <a:blip r:embed="rId2" cstate="print"/>
          <a:srcRect l="11392" t="4688" r="22785"/>
          <a:stretch>
            <a:fillRect/>
          </a:stretch>
        </p:blipFill>
        <p:spPr bwMode="auto">
          <a:xfrm>
            <a:off x="251520" y="1196752"/>
            <a:ext cx="367240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фото с телефона 2\Фото0257.jpg"/>
          <p:cNvPicPr/>
          <p:nvPr/>
        </p:nvPicPr>
        <p:blipFill>
          <a:blip r:embed="rId3" cstate="print"/>
          <a:srcRect l="11594" r="14493" b="10417"/>
          <a:stretch>
            <a:fillRect/>
          </a:stretch>
        </p:blipFill>
        <p:spPr bwMode="auto">
          <a:xfrm>
            <a:off x="4283968" y="2780928"/>
            <a:ext cx="4644008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60648"/>
            <a:ext cx="432048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2656"/>
            <a:ext cx="406794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105472" cy="617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83521" cy="64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Эйзенбраун В.А\ScanImage1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147" y="404664"/>
            <a:ext cx="426033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Вика\Рабочий стол\Эльмира2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1044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6449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Виктория Алексеевна\AppData\Local\Temp\Rar$DI69.528\ОВ-СЧ ¦ 51-021-Рязапова Эльмира Ринатов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995936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Эйзенбраун В.А\Свидетельство Королевство Муравии МАА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0480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Эйзенбраун В.А\Свидетельство секркты мастерств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1399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691680" y="1828800"/>
          <a:ext cx="5904656" cy="37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0" y="548680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Результаты диагностики детей 6 - 7 лет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Результаты диагностики детей 3 - 5 лет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331640" y="1828800"/>
          <a:ext cx="6552728" cy="41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9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Результаты мониторинга  детей 6 -7 лет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691680" y="1828800"/>
          <a:ext cx="5904656" cy="40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763688" y="1772816"/>
          <a:ext cx="5904656" cy="40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619672" y="1828800"/>
          <a:ext cx="6192688" cy="39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43608" y="33265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Результаты мониторинга детей 3 – 5 лет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Эйзенбраун</a:t>
            </a:r>
            <a:r>
              <a:rPr lang="ru-RU" sz="2800" b="1" dirty="0" smtClean="0">
                <a:solidFill>
                  <a:srgbClr val="C00000"/>
                </a:solidFill>
              </a:rPr>
              <a:t> Виктория Алексеевна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513" y="815806"/>
            <a:ext cx="8419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ема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самообразованию: </a:t>
            </a: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логического мышления и математических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способностей у детей старшего дошкольного возраста через развивающие игры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1520" y="1750260"/>
            <a:ext cx="8892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выявить влияние развивающих игр на развитие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логического мышления и математических способностей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детей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дошкольного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возраста.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1520" y="2606135"/>
            <a:ext cx="889248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Продолжать учить детей решать логические задачи на сравнение, классификацию, установление последовательности событий, использованию частицы отрицания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закрепить умение ориентироваться в пространстве и на листе бумаги.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Развивающие: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Развивать самостоятельность, произвольность внимания, познавательный интерес, логическое мышление, творческое воображение, мелкую моторику рук, зрительно – двигательную координацию.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Воспитательные: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Воспитывать интерес к развивающим играм, стремление к преодолению трудностей, желание помочь товарищам; воспитывать культуру общения и поведения в социуме.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2606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в библиотеку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 Алексеевна\Desktop\Отчёт 2015 - 2016\Экскурсия в библиотеку\P1120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120679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</a:rPr>
              <a:t>Рязапова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</a:rPr>
              <a:t>Эльмира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</a:rPr>
              <a:t>Ринатовна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584393"/>
            <a:ext cx="831641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самообразованию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 – нравственное воспитание дошкольников средствами русских народных сказок».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1124744"/>
            <a:ext cx="8748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72816"/>
            <a:ext cx="7979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Задачи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836712"/>
            <a:ext cx="81003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беспечивать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социальную адаптацию дошкольников путем введения их в культурную традицию народной сказки, используя малые жанры фольклора (пословицы, поговорки), знакомя детей с русскими народными сказками.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060848"/>
            <a:ext cx="8964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Обучающие: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нравственные представления (эталоны) о нормах социальных отношений и моделях поведения; помогать усвоению детьми духовно-нравственных категорий: добро – зло, послушание – непослушание, согласие – вражда, трудолюбие – лень;  расширять представления детей об окружающем мире посредством введения их в литературную  культуру.</a:t>
            </a:r>
          </a:p>
          <a:p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356992"/>
            <a:ext cx="80648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Развивающие: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Содействовать развитию речи детей, обогащению словаря, развитию навыков связной речи. Развивать способность детей отличать хорошее от плохого в сказке и в жизни, умение делать нравственный выбор. Развивать навыки произвольного поведения: внимательности, терпеливости, усердия. Содействовать развитию мотивационной сферы: формированию стремления подражать положительным героям сказок.</a:t>
            </a:r>
          </a:p>
          <a:p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517232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послушание на основе любви и уважения к родителям и близким людям, терпения, милосердия, умения уступать, помогать друг другу и с благодарностью принимать помощь; Воспитывать у детей отзывчивость, общительность, дружелюбие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229200"/>
            <a:ext cx="5204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Воспитательные: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5184" y="1226370"/>
            <a:ext cx="8668816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Перспективы на будущее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Сохранять благоприятный эмоционально-психологический климат в группе;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Поддерживать партнерские отношения между педагогами, детьми и родителями;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Повышать уровень педагогического мастерства путем самообразования,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обмена опытом работы, посещения районных  мероприятий (семинаров, практикумов, мастер-классов)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5068143"/>
            <a:ext cx="6771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с фотика\111_PANA\112_PANA\P1120808.JPG"/>
          <p:cNvPicPr/>
          <p:nvPr/>
        </p:nvPicPr>
        <p:blipFill>
          <a:blip r:embed="rId2" cstate="print"/>
          <a:srcRect l="6796" b="4167"/>
          <a:stretch>
            <a:fillRect/>
          </a:stretch>
        </p:blipFill>
        <p:spPr bwMode="auto">
          <a:xfrm>
            <a:off x="1403648" y="1340768"/>
            <a:ext cx="691276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3528" y="0"/>
            <a:ext cx="88204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иктория Алексеевна\Desktop\Отчёт 2015 - 2016\Экскурсия в библиотеку\P11204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272808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47667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Открытая непосредственно образовательная деятельность: «Вулканы»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Виктория Алексеевна\Desktop\Отчёт 2015 - 2016\Статья НОД\DSC_02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56084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Виктория Алексеевна\Desktop\Отчёт 2015 - 2016\Статья НОД\DSC_0276.JPG"/>
          <p:cNvPicPr/>
          <p:nvPr/>
        </p:nvPicPr>
        <p:blipFill>
          <a:blip r:embed="rId2" cstate="print"/>
          <a:srcRect l="26606" t="29166" r="9174" b="4167"/>
          <a:stretch>
            <a:fillRect/>
          </a:stretch>
        </p:blipFill>
        <p:spPr bwMode="auto">
          <a:xfrm>
            <a:off x="755576" y="548680"/>
            <a:ext cx="770485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566</Words>
  <Application>Microsoft Office PowerPoint</Application>
  <PresentationFormat>Экран (4:3)</PresentationFormat>
  <Paragraphs>83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on</dc:creator>
  <cp:lastModifiedBy>Вика</cp:lastModifiedBy>
  <cp:revision>152</cp:revision>
  <dcterms:created xsi:type="dcterms:W3CDTF">2015-05-08T07:57:40Z</dcterms:created>
  <dcterms:modified xsi:type="dcterms:W3CDTF">2016-05-15T17:42:13Z</dcterms:modified>
</cp:coreProperties>
</file>